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82" r:id="rId5"/>
    <p:sldId id="283" r:id="rId6"/>
    <p:sldId id="284" r:id="rId7"/>
    <p:sldId id="285" r:id="rId8"/>
    <p:sldId id="286" r:id="rId9"/>
    <p:sldId id="258" r:id="rId10"/>
    <p:sldId id="263" r:id="rId11"/>
    <p:sldId id="265" r:id="rId12"/>
    <p:sldId id="264" r:id="rId13"/>
    <p:sldId id="266" r:id="rId14"/>
    <p:sldId id="269" r:id="rId15"/>
    <p:sldId id="259" r:id="rId16"/>
    <p:sldId id="288" r:id="rId17"/>
    <p:sldId id="289" r:id="rId18"/>
    <p:sldId id="260" r:id="rId19"/>
    <p:sldId id="274" r:id="rId20"/>
    <p:sldId id="275" r:id="rId21"/>
    <p:sldId id="276" r:id="rId22"/>
    <p:sldId id="278" r:id="rId23"/>
    <p:sldId id="261" r:id="rId24"/>
    <p:sldId id="271" r:id="rId25"/>
    <p:sldId id="272" r:id="rId26"/>
    <p:sldId id="270" r:id="rId27"/>
    <p:sldId id="267" r:id="rId28"/>
    <p:sldId id="262" r:id="rId29"/>
    <p:sldId id="287"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80" autoAdjust="0"/>
  </p:normalViewPr>
  <p:slideViewPr>
    <p:cSldViewPr>
      <p:cViewPr varScale="1">
        <p:scale>
          <a:sx n="41" d="100"/>
          <a:sy n="41" d="100"/>
        </p:scale>
        <p:origin x="65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пн 10.08.20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пн 10.08.20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пн 10.08.20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пн 10.08.20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пн 10.08.20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пн 10.08.20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пн 10.08.20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пн 10.08.20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пн 10.08.20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пн 10.08.20</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пн 10.08.20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пн 10.08.20</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rpr.org.ua/news/koruptsijni-shemy-jih-kryminalno-pravova-kvalifikatsiya-i-dosudove-rozsliduvannya/" TargetMode="External"/><Relationship Id="rId2" Type="http://schemas.openxmlformats.org/officeDocument/2006/relationships/hyperlink" Target="https://www.radiosvoboda.org/p/5660.html" TargetMode="Externa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nazk.gov.ua/uk/departament-organizatsiyi-roboty-iz-zapobigannya-ta-vyyavlennya-koruptsiyi/metodychni-rekomendatsiyi/" TargetMode="External"/><Relationship Id="rId4" Type="http://schemas.openxmlformats.org/officeDocument/2006/relationships/hyperlink" Target="http://stopcor.org/abou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essuir.sumdu.edu.ua/bitstream-download/123456789/53054/1/Basantsov.pdf" TargetMode="External"/><Relationship Id="rId2" Type="http://schemas.openxmlformats.org/officeDocument/2006/relationships/hyperlink" Target="http://radaprogram.org/sites/default/files/publications/anticorrnovel_ukr_web.pdf" TargetMode="External"/><Relationship Id="rId1" Type="http://schemas.openxmlformats.org/officeDocument/2006/relationships/slideLayout" Target="../slideLayouts/slideLayout4.xml"/><Relationship Id="rId4" Type="http://schemas.openxmlformats.org/officeDocument/2006/relationships/hyperlink" Target="https://hromadske.ua/posts/test-koruptsiia"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nbuviap.gov.ua/index.php?option=com_content&amp;view=article&amp;id=1260:antikoruptsijna-politika-v-ukrajini&amp;catid=8&amp;Itemid=350"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lb.ua/economics/2018/08/05/404337_antikoruptsiyniy_postup_ua_konspekt.html" TargetMode="External"/><Relationship Id="rId2" Type="http://schemas.openxmlformats.org/officeDocument/2006/relationships/hyperlink" Target="https://lb.ua/go.php?url=aHR0cDovL3d3dy5pZXIuY29tLnVhL3VhL3B1YmxpY2F0aW9ucy9yZXBvcnRzP3BpZD01OTkz" TargetMode="Externa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www.kultura.org.ua/?p=1673"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vseosvita.ua/library/prezentacia-na-temu-lobiuvanna-interesiv-ta-korupcia-136440.html" TargetMode="External"/><Relationship Id="rId2" Type="http://schemas.openxmlformats.org/officeDocument/2006/relationships/hyperlink" Target="http://lib.knukim.edu.ua/wp-content/uploads/2016/08/anticorruption-title.pdf" TargetMode="Externa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life.pravda.com.ua/society/2017/07/24/22548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data.europa.eu/euodp/data/dataset/S2176_88_2_470_ENG" TargetMode="External"/><Relationship Id="rId1" Type="http://schemas.openxmlformats.org/officeDocument/2006/relationships/slideLayout" Target="../slideLayouts/slideLayout4.xml"/><Relationship Id="rId4" Type="http://schemas.openxmlformats.org/officeDocument/2006/relationships/hyperlink" Target="http://www.acrc.org.ua/ua/polic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eurointegration.com.ua/interview/2017/10/3/7071411/" TargetMode="External"/><Relationship Id="rId2" Type="http://schemas.openxmlformats.org/officeDocument/2006/relationships/hyperlink" Target="https://ec.europa.eu/home-affairs/sites/homeaffairs/files/what-we-do/policies/organized-crime-and-human-trafficking/corruption/anti-corruption-report/docs/2014_acr_romania_chapter_en.pdf" TargetMode="Externa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hyperlink" Target="http://www.ijbcnet.com/4-3/IJBC-14-4304.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www.facebook.com/sap.gov.ua/" TargetMode="External"/><Relationship Id="rId3" Type="http://schemas.openxmlformats.org/officeDocument/2006/relationships/hyperlink" Target="https://www.slideshare.net/ssuser303b641/ss-65779638" TargetMode="External"/><Relationship Id="rId7" Type="http://schemas.openxmlformats.org/officeDocument/2006/relationships/hyperlink" Target="https://dbr.gov.ua/" TargetMode="External"/><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hyperlink" Target="https://nabu.gov.ua/" TargetMode="External"/><Relationship Id="rId5" Type="http://schemas.openxmlformats.org/officeDocument/2006/relationships/hyperlink" Target="https://nazk.gov.ua/uk/novyny/antykoruptsijna-polityka/" TargetMode="External"/><Relationship Id="rId4" Type="http://schemas.openxmlformats.org/officeDocument/2006/relationships/hyperlink" Target="https://rpr.org.ua/wp-content/uploads/2020/02/anticorruptions.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vseosvita.ua/library/prezentacia-sistemnij-pidhid-1525.html" TargetMode="External"/><Relationship Id="rId2" Type="http://schemas.openxmlformats.org/officeDocument/2006/relationships/hyperlink" Target="https://www.ukrinform.ua/rubric-polytics/2466054-korupcia-v-ukraini-ekspert-oon-ozvuciv-sistemnij-pidhid.html" TargetMode="External"/><Relationship Id="rId1" Type="http://schemas.openxmlformats.org/officeDocument/2006/relationships/slideLayout" Target="../slideLayouts/slideLayout2.xml"/><Relationship Id="rId6" Type="http://schemas.openxmlformats.org/officeDocument/2006/relationships/hyperlink" Target="https://www.slovoidilo.ua/2020/05/01/infografika/finansy/skilky-koshtiv-vytratyla-ukrayina-utrymannya-antykorupczijnyx-orhaniv" TargetMode="External"/><Relationship Id="rId5" Type="http://schemas.openxmlformats.org/officeDocument/2006/relationships/hyperlink" Target="https://medium.com/@euukrainecoop/anticorruption-in-eu-35d0f6258e9e" TargetMode="External"/><Relationship Id="rId4" Type="http://schemas.openxmlformats.org/officeDocument/2006/relationships/hyperlink" Target="http://nbuviap.gov.ua/index.php?option=com_content&amp;view=article&amp;id=1260:antikoruptsijna-politika-v-ukrajini&amp;catid=8&amp;Itemid=350"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ukrinform.ua/tag-korupcia"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9140000">
            <a:off x="845441" y="1806170"/>
            <a:ext cx="5417647" cy="1204306"/>
          </a:xfrm>
        </p:spPr>
        <p:txBody>
          <a:bodyPr/>
          <a:lstStyle/>
          <a:p>
            <a:r>
              <a:rPr lang="uk-UA" sz="2800" b="1" dirty="0"/>
              <a:t>ФОРМУВАННЯ АНТИКОРУПЦІЙНОЇ СВІДОМОСТІ ДЕРЖАВНОГО СЛУЖБОВЦЯ ТА ПОСАДОВОЇ ОСОБИ МІСЦЕВОГО САМОВРЯДУВАННЯ (Частина І)</a:t>
            </a:r>
            <a:endParaRPr lang="ru-RU" sz="2800" dirty="0"/>
          </a:p>
        </p:txBody>
      </p:sp>
      <p:sp>
        <p:nvSpPr>
          <p:cNvPr id="3" name="Подзаголовок 2"/>
          <p:cNvSpPr>
            <a:spLocks noGrp="1"/>
          </p:cNvSpPr>
          <p:nvPr>
            <p:ph type="subTitle" idx="1"/>
          </p:nvPr>
        </p:nvSpPr>
        <p:spPr/>
        <p:txBody>
          <a:bodyPr>
            <a:normAutofit fontScale="77500" lnSpcReduction="20000"/>
          </a:bodyPr>
          <a:lstStyle/>
          <a:p>
            <a:r>
              <a:rPr lang="uk-UA" dirty="0"/>
              <a:t>Автори : </a:t>
            </a:r>
            <a:r>
              <a:rPr lang="uk-UA" dirty="0" err="1"/>
              <a:t>Ткаленко</a:t>
            </a:r>
            <a:r>
              <a:rPr lang="uk-UA" dirty="0"/>
              <a:t> Н.В, Михайловська О.В., Пономаренко С.І. Старченко Г.В.</a:t>
            </a:r>
            <a:endParaRPr lang="ru-RU" dirty="0"/>
          </a:p>
        </p:txBody>
      </p:sp>
      <p:pic>
        <p:nvPicPr>
          <p:cNvPr id="4" name="Рисунок 7"/>
          <p:cNvPicPr>
            <a:picLocks noChangeAspect="1"/>
          </p:cNvPicPr>
          <p:nvPr/>
        </p:nvPicPr>
        <p:blipFill>
          <a:blip r:embed="rId2">
            <a:extLst>
              <a:ext uri="{28A0092B-C50C-407E-A947-70E740481C1C}">
                <a14:useLocalDpi xmlns:a14="http://schemas.microsoft.com/office/drawing/2010/main" val="0"/>
              </a:ext>
            </a:extLst>
          </a:blip>
          <a:srcRect b="86285"/>
          <a:stretch>
            <a:fillRect/>
          </a:stretch>
        </p:blipFill>
        <p:spPr bwMode="auto">
          <a:xfrm>
            <a:off x="0" y="5349221"/>
            <a:ext cx="9144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46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a:t>Що таке системний підхід?</a:t>
            </a:r>
            <a:endParaRPr lang="ru-RU" dirty="0"/>
          </a:p>
        </p:txBody>
      </p:sp>
      <p:pic>
        <p:nvPicPr>
          <p:cNvPr id="205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980728"/>
            <a:ext cx="3200400" cy="97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052736"/>
            <a:ext cx="3200400" cy="1920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3068960"/>
            <a:ext cx="3724647" cy="2121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47" y="2127882"/>
            <a:ext cx="4677199" cy="3062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89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p:txBody>
          <a:bodyPr>
            <a:normAutofit fontScale="47500" lnSpcReduction="20000"/>
          </a:bodyPr>
          <a:lstStyle/>
          <a:p>
            <a:r>
              <a:rPr lang="uk-UA" dirty="0"/>
              <a:t>Адміністративна</a:t>
            </a:r>
            <a:r>
              <a:rPr lang="uk-UA" b="0" dirty="0"/>
              <a:t> - накладається за адміністративні правопорушення уповноваженими органами публічної влади (органами адміністративної юрисдикції) до осіб, які не підпорядковані їм по службі</a:t>
            </a:r>
          </a:p>
          <a:p>
            <a:r>
              <a:rPr lang="uk-UA" dirty="0"/>
              <a:t>Кримінальна</a:t>
            </a:r>
            <a:r>
              <a:rPr lang="uk-UA" b="0" dirty="0"/>
              <a:t> - настає за вчинення злочинів, вичерпний перелік яких міститься в КК України, тобто встановлюється лише законом, настає з моменту офіційного обвинувачення, реалізується виключно </a:t>
            </a:r>
            <a:r>
              <a:rPr lang="ru-RU" b="0" dirty="0"/>
              <a:t>в </a:t>
            </a:r>
            <a:r>
              <a:rPr lang="uk-UA" b="0" dirty="0"/>
              <a:t>судовому</a:t>
            </a:r>
            <a:r>
              <a:rPr lang="ru-RU" b="0" dirty="0"/>
              <a:t> порядку</a:t>
            </a:r>
          </a:p>
        </p:txBody>
      </p:sp>
      <p:sp>
        <p:nvSpPr>
          <p:cNvPr id="3" name="Объект 2"/>
          <p:cNvSpPr>
            <a:spLocks noGrp="1"/>
          </p:cNvSpPr>
          <p:nvPr>
            <p:ph sz="half" idx="2"/>
          </p:nvPr>
        </p:nvSpPr>
        <p:spPr/>
        <p:txBody>
          <a:bodyPr>
            <a:normAutofit fontScale="47500" lnSpcReduction="20000"/>
          </a:bodyPr>
          <a:lstStyle/>
          <a:p>
            <a:r>
              <a:rPr lang="uk-UA" dirty="0"/>
              <a:t>Дисциплінарна</a:t>
            </a:r>
            <a:r>
              <a:rPr lang="uk-UA" b="0" dirty="0"/>
              <a:t> - накладається адміністрацією підприємств, установ, організацій (особою, що має </a:t>
            </a:r>
            <a:r>
              <a:rPr lang="uk-UA" b="0" dirty="0" err="1"/>
              <a:t>розпорядчо</a:t>
            </a:r>
            <a:r>
              <a:rPr lang="uk-UA" b="0" dirty="0"/>
              <a:t>-дисциплінарну владу над конкретним працівником) внаслідок вчинення дисциплінарних проступків: 1) відповідно до правил внутрішнього трудового розпорядку; 2)в порядку підпорядкованості; 3) відповідно до дисциплінарних статутів і положень</a:t>
            </a:r>
            <a:endParaRPr lang="uk-UA" dirty="0"/>
          </a:p>
          <a:p>
            <a:r>
              <a:rPr lang="uk-UA" dirty="0"/>
              <a:t>Цивільна</a:t>
            </a:r>
            <a:r>
              <a:rPr lang="uk-UA" b="0" dirty="0"/>
              <a:t> - настає з моменту правопорушення – заподіяння матеріальної і/або моральної шкоди</a:t>
            </a:r>
            <a:br>
              <a:rPr lang="uk-UA" dirty="0"/>
            </a:br>
            <a:r>
              <a:rPr lang="uk-UA" b="0" dirty="0"/>
              <a:t>Питання про притягнення суб’єкта (фізичної або юридичної особи) до цивільно-правової відповідальності за корупційні правопорушення вирішується судом загальної юрисдикції</a:t>
            </a:r>
            <a:endParaRPr lang="uk-UA" dirty="0"/>
          </a:p>
        </p:txBody>
      </p:sp>
      <p:sp>
        <p:nvSpPr>
          <p:cNvPr id="4" name="Заголовок 3"/>
          <p:cNvSpPr>
            <a:spLocks noGrp="1"/>
          </p:cNvSpPr>
          <p:nvPr>
            <p:ph type="title"/>
          </p:nvPr>
        </p:nvSpPr>
        <p:spPr/>
        <p:txBody>
          <a:bodyPr/>
          <a:lstStyle/>
          <a:p>
            <a:r>
              <a:rPr lang="ru-RU" sz="2000" i="1" dirty="0" err="1"/>
              <a:t>Види</a:t>
            </a:r>
            <a:r>
              <a:rPr lang="ru-RU" sz="2000" i="1" dirty="0"/>
              <a:t> </a:t>
            </a:r>
            <a:r>
              <a:rPr lang="ru-RU" sz="2000" i="1" dirty="0" err="1"/>
              <a:t>юридичної</a:t>
            </a:r>
            <a:r>
              <a:rPr lang="ru-RU" sz="2000" i="1" dirty="0"/>
              <a:t> </a:t>
            </a:r>
            <a:r>
              <a:rPr lang="ru-RU" sz="2000" i="1" dirty="0" err="1"/>
              <a:t>відповідальності</a:t>
            </a:r>
            <a:r>
              <a:rPr lang="ru-RU" sz="2000" i="1" dirty="0"/>
              <a:t> за </a:t>
            </a:r>
            <a:r>
              <a:rPr lang="ru-RU" sz="2000" i="1" dirty="0" err="1"/>
              <a:t>корупційні</a:t>
            </a:r>
            <a:r>
              <a:rPr lang="ru-RU" sz="2000" i="1" dirty="0"/>
              <a:t> </a:t>
            </a:r>
            <a:r>
              <a:rPr lang="ru-RU" sz="2000" i="1" dirty="0" err="1"/>
              <a:t>правопорушення</a:t>
            </a:r>
            <a:endParaRPr lang="ru-RU" sz="2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56992"/>
            <a:ext cx="3815705" cy="2125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169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solidFill>
            <a:schemeClr val="accent3">
              <a:lumMod val="20000"/>
              <a:lumOff val="80000"/>
            </a:schemeClr>
          </a:solidFill>
        </p:spPr>
        <p:txBody>
          <a:bodyPr>
            <a:normAutofit fontScale="70000" lnSpcReduction="20000"/>
          </a:bodyPr>
          <a:lstStyle/>
          <a:p>
            <a:r>
              <a:rPr lang="uk-UA" dirty="0"/>
              <a:t>Інформація щодо розслідувань стосовно корупційних схем за посиланням</a:t>
            </a:r>
          </a:p>
          <a:p>
            <a:r>
              <a:rPr lang="en-GB" dirty="0">
                <a:hlinkClick r:id="rId2"/>
              </a:rPr>
              <a:t>https://www.radiosvoboda.org/p/5660.html</a:t>
            </a:r>
            <a:endParaRPr lang="uk-UA" dirty="0"/>
          </a:p>
          <a:p>
            <a:r>
              <a:rPr lang="en-GB" dirty="0">
                <a:hlinkClick r:id="rId3"/>
              </a:rPr>
              <a:t>https://rpr.org.ua/news/koruptsijni-shemy-jih-kryminalno-pravova-kvalifikatsiya-i-dosudove-rozsliduvannya/</a:t>
            </a:r>
            <a:endParaRPr lang="uk-UA" dirty="0"/>
          </a:p>
          <a:p>
            <a:r>
              <a:rPr lang="en-GB" dirty="0">
                <a:hlinkClick r:id="rId4"/>
              </a:rPr>
              <a:t>http://stopcor.org/about/</a:t>
            </a:r>
            <a:endParaRPr lang="ru-RU" dirty="0"/>
          </a:p>
        </p:txBody>
      </p:sp>
      <p:sp>
        <p:nvSpPr>
          <p:cNvPr id="3" name="Объект 2"/>
          <p:cNvSpPr>
            <a:spLocks noGrp="1"/>
          </p:cNvSpPr>
          <p:nvPr>
            <p:ph sz="half" idx="2"/>
          </p:nvPr>
        </p:nvSpPr>
        <p:spPr>
          <a:solidFill>
            <a:schemeClr val="accent3">
              <a:lumMod val="20000"/>
              <a:lumOff val="80000"/>
            </a:schemeClr>
          </a:solidFill>
        </p:spPr>
        <p:txBody>
          <a:bodyPr>
            <a:normAutofit fontScale="70000" lnSpcReduction="20000"/>
          </a:bodyPr>
          <a:lstStyle/>
          <a:p>
            <a:r>
              <a:rPr lang="uk-UA" dirty="0"/>
              <a:t>Інформація щодо викривачів корупції за посиланням</a:t>
            </a:r>
          </a:p>
          <a:p>
            <a:r>
              <a:rPr lang="en-GB" dirty="0">
                <a:hlinkClick r:id="rId5"/>
              </a:rPr>
              <a:t>https://nazk.gov.ua/uk/departament-organizatsiyi-roboty-iz-zapobigannya-ta-vyyavlennya-koruptsiyi/metodychni-rekomendatsiyi/</a:t>
            </a:r>
            <a:endParaRPr lang="ru-RU" dirty="0"/>
          </a:p>
        </p:txBody>
      </p:sp>
      <p:sp>
        <p:nvSpPr>
          <p:cNvPr id="4" name="Заголовок 3"/>
          <p:cNvSpPr>
            <a:spLocks noGrp="1"/>
          </p:cNvSpPr>
          <p:nvPr>
            <p:ph type="title"/>
          </p:nvPr>
        </p:nvSpPr>
        <p:spPr/>
        <p:txBody>
          <a:bodyPr/>
          <a:lstStyle/>
          <a:p>
            <a:r>
              <a:rPr lang="uk-UA" dirty="0"/>
              <a:t>Додаткова інформація</a:t>
            </a:r>
            <a:endParaRPr lang="ru-RU" dirty="0"/>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1073" y="3573016"/>
            <a:ext cx="5063759" cy="2183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0512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5" name="Picture 2" descr="Государственное бюро расследований в Украине - быть или не быть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4398988" cy="621823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Минулого року за адміністративні правопорушення, пов'язані з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16016" y="260648"/>
            <a:ext cx="4151354" cy="484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49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solidFill>
            <a:schemeClr val="accent3">
              <a:lumMod val="20000"/>
              <a:lumOff val="80000"/>
            </a:schemeClr>
          </a:solidFill>
        </p:spPr>
        <p:txBody>
          <a:bodyPr>
            <a:normAutofit fontScale="77500" lnSpcReduction="20000"/>
          </a:bodyPr>
          <a:lstStyle/>
          <a:p>
            <a:r>
              <a:rPr lang="ru-RU" dirty="0"/>
              <a:t>ПОСІБНИК: </a:t>
            </a:r>
            <a:r>
              <a:rPr lang="ru-RU" dirty="0" err="1"/>
              <a:t>Антикорупційні</a:t>
            </a:r>
            <a:r>
              <a:rPr lang="ru-RU" dirty="0"/>
              <a:t> новели </a:t>
            </a:r>
            <a:r>
              <a:rPr lang="ru-RU" dirty="0" err="1"/>
              <a:t>можна</a:t>
            </a:r>
            <a:r>
              <a:rPr lang="ru-RU" dirty="0"/>
              <a:t> </a:t>
            </a:r>
            <a:r>
              <a:rPr lang="ru-RU" dirty="0" err="1"/>
              <a:t>знайти</a:t>
            </a:r>
            <a:r>
              <a:rPr lang="ru-RU" dirty="0"/>
              <a:t> за </a:t>
            </a:r>
            <a:r>
              <a:rPr lang="ru-RU" dirty="0" err="1"/>
              <a:t>посиланням</a:t>
            </a:r>
            <a:r>
              <a:rPr lang="ru-RU" dirty="0"/>
              <a:t> </a:t>
            </a:r>
            <a:r>
              <a:rPr lang="en-GB" dirty="0">
                <a:hlinkClick r:id="rId2"/>
              </a:rPr>
              <a:t>http://radaprogram.org/sites/default/files/publications/anticorrnovel_ukr_web.pdf</a:t>
            </a:r>
            <a:endParaRPr lang="ru-RU" dirty="0"/>
          </a:p>
        </p:txBody>
      </p:sp>
      <p:sp>
        <p:nvSpPr>
          <p:cNvPr id="3" name="Объект 2"/>
          <p:cNvSpPr>
            <a:spLocks noGrp="1"/>
          </p:cNvSpPr>
          <p:nvPr>
            <p:ph sz="half" idx="2"/>
          </p:nvPr>
        </p:nvSpPr>
        <p:spPr>
          <a:solidFill>
            <a:schemeClr val="accent2"/>
          </a:solidFill>
        </p:spPr>
        <p:txBody>
          <a:bodyPr>
            <a:normAutofit fontScale="77500" lnSpcReduction="20000"/>
          </a:bodyPr>
          <a:lstStyle/>
          <a:p>
            <a:r>
              <a:rPr lang="ru-RU" dirty="0" err="1"/>
              <a:t>Басанцов</a:t>
            </a:r>
            <a:r>
              <a:rPr lang="ru-RU" dirty="0"/>
              <a:t> І. В. , Зубарева О. О. </a:t>
            </a:r>
            <a:r>
              <a:rPr lang="ru-RU" dirty="0" err="1"/>
              <a:t>Корупція</a:t>
            </a:r>
            <a:r>
              <a:rPr lang="ru-RU" dirty="0"/>
              <a:t> в </a:t>
            </a:r>
            <a:r>
              <a:rPr lang="ru-RU" dirty="0" err="1"/>
              <a:t>Україні</a:t>
            </a:r>
            <a:r>
              <a:rPr lang="ru-RU" dirty="0"/>
              <a:t>: </a:t>
            </a:r>
            <a:r>
              <a:rPr lang="ru-RU" dirty="0" err="1"/>
              <a:t>сучасні</a:t>
            </a:r>
            <a:r>
              <a:rPr lang="ru-RU" dirty="0"/>
              <a:t> </a:t>
            </a:r>
            <a:r>
              <a:rPr lang="ru-RU" dirty="0" err="1"/>
              <a:t>реалії</a:t>
            </a:r>
            <a:r>
              <a:rPr lang="ru-RU" dirty="0"/>
              <a:t> та </a:t>
            </a:r>
            <a:r>
              <a:rPr lang="ru-RU" dirty="0" err="1"/>
              <a:t>ефективні</a:t>
            </a:r>
            <a:r>
              <a:rPr lang="ru-RU" dirty="0"/>
              <a:t> </a:t>
            </a:r>
            <a:r>
              <a:rPr lang="ru-RU" dirty="0" err="1"/>
              <a:t>засоби</a:t>
            </a:r>
            <a:r>
              <a:rPr lang="ru-RU" dirty="0"/>
              <a:t> </a:t>
            </a:r>
            <a:r>
              <a:rPr lang="ru-RU" dirty="0" err="1"/>
              <a:t>протидії</a:t>
            </a:r>
            <a:r>
              <a:rPr lang="ru-RU" dirty="0"/>
              <a:t> : </a:t>
            </a:r>
            <a:r>
              <a:rPr lang="ru-RU" dirty="0" err="1"/>
              <a:t>монографія</a:t>
            </a:r>
            <a:r>
              <a:rPr lang="ru-RU" dirty="0"/>
              <a:t>  </a:t>
            </a:r>
            <a:r>
              <a:rPr lang="ru-RU" dirty="0" err="1"/>
              <a:t>знаходиться</a:t>
            </a:r>
            <a:r>
              <a:rPr lang="ru-RU" dirty="0"/>
              <a:t> за </a:t>
            </a:r>
            <a:r>
              <a:rPr lang="ru-RU" dirty="0" err="1"/>
              <a:t>посиланням</a:t>
            </a:r>
            <a:r>
              <a:rPr lang="ru-RU" dirty="0"/>
              <a:t> </a:t>
            </a:r>
            <a:r>
              <a:rPr lang="en-GB" dirty="0">
                <a:hlinkClick r:id="rId3"/>
              </a:rPr>
              <a:t>https://essuir.sumdu.edu.ua/bitstream-download/123456789/53054/1/Basantsov.pdf</a:t>
            </a:r>
            <a:endParaRPr lang="ru-RU" dirty="0"/>
          </a:p>
        </p:txBody>
      </p:sp>
      <p:sp>
        <p:nvSpPr>
          <p:cNvPr id="4" name="Заголовок 3"/>
          <p:cNvSpPr>
            <a:spLocks noGrp="1"/>
          </p:cNvSpPr>
          <p:nvPr>
            <p:ph type="title"/>
          </p:nvPr>
        </p:nvSpPr>
        <p:spPr/>
        <p:txBody>
          <a:bodyPr/>
          <a:lstStyle/>
          <a:p>
            <a:r>
              <a:rPr lang="uk-UA" dirty="0"/>
              <a:t>Додаткові джерела</a:t>
            </a:r>
            <a:endParaRPr lang="ru-RU" dirty="0"/>
          </a:p>
        </p:txBody>
      </p:sp>
      <p:sp>
        <p:nvSpPr>
          <p:cNvPr id="5" name="Объект 1"/>
          <p:cNvSpPr txBox="1">
            <a:spLocks/>
          </p:cNvSpPr>
          <p:nvPr/>
        </p:nvSpPr>
        <p:spPr>
          <a:xfrm>
            <a:off x="1619672" y="3573016"/>
            <a:ext cx="3200400" cy="1507600"/>
          </a:xfrm>
          <a:prstGeom prst="rect">
            <a:avLst/>
          </a:prstGeom>
          <a:solidFill>
            <a:schemeClr val="accent3">
              <a:lumMod val="60000"/>
              <a:lumOff val="40000"/>
            </a:schemeClr>
          </a:solidFill>
        </p:spPr>
        <p:txBody>
          <a:bodyPr vert="horz" lIns="91440" tIns="45720" rIns="91440" bIns="45720" rtlCol="0">
            <a:normAutofit fontScale="85000" lnSpcReduction="10000"/>
          </a:bodyPr>
          <a:lstStyle>
            <a:lvl1pPr marL="342900" indent="-342900" algn="l" defTabSz="914400" rtl="0" eaLnBrk="1" latinLnBrk="0" hangingPunct="1">
              <a:spcBef>
                <a:spcPts val="800"/>
              </a:spcBef>
              <a:buFont typeface="Arial" pitchFamily="34" charset="0"/>
              <a:buNone/>
              <a:defRPr sz="28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9pPr>
          </a:lstStyle>
          <a:p>
            <a:r>
              <a:rPr lang="ru-RU" dirty="0" err="1"/>
              <a:t>Корупція</a:t>
            </a:r>
            <a:r>
              <a:rPr lang="ru-RU" dirty="0"/>
              <a:t> </a:t>
            </a:r>
            <a:r>
              <a:rPr lang="ru-RU" dirty="0" err="1"/>
              <a:t>чи</a:t>
            </a:r>
            <a:r>
              <a:rPr lang="ru-RU" dirty="0"/>
              <a:t> </a:t>
            </a:r>
            <a:r>
              <a:rPr lang="ru-RU" dirty="0" err="1"/>
              <a:t>ні</a:t>
            </a:r>
            <a:r>
              <a:rPr lang="ru-RU" dirty="0"/>
              <a:t>? (ТЕСТ)</a:t>
            </a:r>
          </a:p>
          <a:p>
            <a:r>
              <a:rPr lang="en-GB" dirty="0">
                <a:hlinkClick r:id="rId4"/>
              </a:rPr>
              <a:t>https://hromadske.ua/posts/test-koruptsiia</a:t>
            </a:r>
            <a:endParaRPr lang="ru-RU" dirty="0"/>
          </a:p>
        </p:txBody>
      </p:sp>
    </p:spTree>
    <p:extLst>
      <p:ext uri="{BB962C8B-B14F-4D97-AF65-F5344CB8AC3E}">
        <p14:creationId xmlns:p14="http://schemas.microsoft.com/office/powerpoint/2010/main" val="1997333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22960" y="908720"/>
            <a:ext cx="7709480" cy="3901024"/>
          </a:xfrm>
        </p:spPr>
        <p:txBody>
          <a:bodyPr>
            <a:noAutofit/>
          </a:bodyPr>
          <a:lstStyle/>
          <a:p>
            <a:r>
              <a:rPr lang="uk-UA" sz="1800" dirty="0"/>
              <a:t>Стратегічною метою антикорупційної політики </a:t>
            </a:r>
            <a:r>
              <a:rPr lang="uk-UA" sz="1800" b="0" dirty="0"/>
              <a:t>є протидія корупції на всіх рівнях шляхом підвищення прозорості діяльності державних органів, додержання прав і свобод людини й громадянина, створення умов для розвитку економіки, забезпечення європейських соціальних стандартів і добробуту населення, зниження рівня корупції в Україні та усунення причин і умов, що її обумовлюють, відкритості та гласності при прийнятті рішень і оприлюдненні їх в засобах масової інформації, проведення громадського опитування та обговорення перед їх прийняттям.</a:t>
            </a:r>
          </a:p>
          <a:p>
            <a:r>
              <a:rPr lang="uk-UA" sz="1800" dirty="0"/>
              <a:t>Комплексне реформування системи </a:t>
            </a:r>
            <a:r>
              <a:rPr lang="uk-UA" sz="1800" b="0" dirty="0"/>
              <a:t>протидії корупції повинно відбуватися відповідно до міжнародних стандартів та успішних практик іноземних держав і гармонізувати законодавство України з європейськими стандартами. Така стратегія реформи відповідає зобов’язанням, проголошеним Україною в Угоді про асоціацію з ЄС.</a:t>
            </a:r>
            <a:endParaRPr lang="uk-UA" sz="1800" dirty="0"/>
          </a:p>
        </p:txBody>
      </p:sp>
      <p:sp>
        <p:nvSpPr>
          <p:cNvPr id="4" name="Объект 3"/>
          <p:cNvSpPr>
            <a:spLocks noGrp="1"/>
          </p:cNvSpPr>
          <p:nvPr>
            <p:ph sz="half" idx="2"/>
          </p:nvPr>
        </p:nvSpPr>
        <p:spPr>
          <a:xfrm>
            <a:off x="5148064" y="5157192"/>
            <a:ext cx="2968376" cy="1308736"/>
          </a:xfrm>
        </p:spPr>
        <p:txBody>
          <a:bodyPr>
            <a:normAutofit fontScale="47500" lnSpcReduction="20000"/>
          </a:bodyPr>
          <a:lstStyle/>
          <a:p>
            <a:r>
              <a:rPr lang="uk-UA" dirty="0"/>
              <a:t>Додаткова інформація за посиланням : </a:t>
            </a:r>
            <a:r>
              <a:rPr lang="en-GB" dirty="0">
                <a:hlinkClick r:id="rId2"/>
              </a:rPr>
              <a:t>http://nbuviap.gov.ua/index.php?option=com_content&amp;view=article&amp;id=1260:antikoruptsijna-politika-v-ukrajini&amp;catid=8&amp;Itemid=350</a:t>
            </a:r>
            <a:endParaRPr lang="ru-RU" dirty="0"/>
          </a:p>
        </p:txBody>
      </p:sp>
      <p:sp>
        <p:nvSpPr>
          <p:cNvPr id="2" name="Заголовок 1"/>
          <p:cNvSpPr>
            <a:spLocks noGrp="1"/>
          </p:cNvSpPr>
          <p:nvPr>
            <p:ph type="title"/>
          </p:nvPr>
        </p:nvSpPr>
        <p:spPr/>
        <p:txBody>
          <a:bodyPr/>
          <a:lstStyle/>
          <a:p>
            <a:pPr algn="ctr"/>
            <a:r>
              <a:rPr lang="uk-UA" b="1" i="1" dirty="0"/>
              <a:t>3. Антикорупційна політика та культура</a:t>
            </a:r>
            <a:endParaRPr lang="ru-RU" b="1" i="1" dirty="0"/>
          </a:p>
        </p:txBody>
      </p:sp>
    </p:spTree>
    <p:extLst>
      <p:ext uri="{BB962C8B-B14F-4D97-AF65-F5344CB8AC3E}">
        <p14:creationId xmlns:p14="http://schemas.microsoft.com/office/powerpoint/2010/main" val="2132305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395536" y="188640"/>
            <a:ext cx="4104456" cy="3712464"/>
          </a:xfrm>
        </p:spPr>
        <p:txBody>
          <a:bodyPr>
            <a:normAutofit fontScale="55000" lnSpcReduction="20000"/>
          </a:bodyPr>
          <a:lstStyle/>
          <a:p>
            <a:pPr fontAlgn="base"/>
            <a:r>
              <a:rPr lang="uk-UA" b="0" dirty="0"/>
              <a:t>Дотепер верховенство закону та антикорупційні механізми в Україні розглядалися переважно з точки зору реформ законодавства та правозастосовних ініціатив. Однак, незважаючи на ряд національних та міжнародних ініціатив щодо встановлення верховенства права в Україні, країна все ще стикається з дуже серйозними корупційними викликами на шляху до демократії.</a:t>
            </a:r>
          </a:p>
          <a:p>
            <a:pPr fontAlgn="base"/>
            <a:r>
              <a:rPr lang="uk-UA" b="0" dirty="0"/>
              <a:t>В українському суспільстві немає культури правосвідомості, а її відсутність підриває існуючу законодавчу систему. Більше того, відсутність такої культури створило передумови для протиправної діяльності, вибіркового правосуддя та корупції майже у всіх сферах життя, включаючи правоохоронні установи.</a:t>
            </a:r>
          </a:p>
          <a:p>
            <a:endParaRPr lang="ru-RU" dirty="0"/>
          </a:p>
        </p:txBody>
      </p:sp>
      <p:sp>
        <p:nvSpPr>
          <p:cNvPr id="3" name="Объект 2"/>
          <p:cNvSpPr>
            <a:spLocks noGrp="1"/>
          </p:cNvSpPr>
          <p:nvPr>
            <p:ph sz="half" idx="2"/>
          </p:nvPr>
        </p:nvSpPr>
        <p:spPr>
          <a:xfrm>
            <a:off x="4860032" y="260648"/>
            <a:ext cx="4104456" cy="3888432"/>
          </a:xfrm>
        </p:spPr>
        <p:txBody>
          <a:bodyPr>
            <a:noAutofit/>
          </a:bodyPr>
          <a:lstStyle/>
          <a:p>
            <a:r>
              <a:rPr lang="ru-RU" sz="1600" dirty="0"/>
              <a:t>У </a:t>
            </a:r>
            <a:r>
              <a:rPr lang="ru-RU" sz="1600" dirty="0" err="1"/>
              <a:t>доповіді</a:t>
            </a:r>
            <a:r>
              <a:rPr lang="ru-RU" sz="1600" dirty="0"/>
              <a:t> </a:t>
            </a:r>
            <a:r>
              <a:rPr lang="ru-RU" sz="1600" dirty="0">
                <a:hlinkClick r:id="rId2"/>
              </a:rPr>
              <a:t>«</a:t>
            </a:r>
            <a:r>
              <a:rPr lang="ru-RU" sz="1600" dirty="0" err="1">
                <a:hlinkClick r:id="rId2"/>
              </a:rPr>
              <a:t>Україна</a:t>
            </a:r>
            <a:r>
              <a:rPr lang="ru-RU" sz="1600" dirty="0">
                <a:hlinkClick r:id="rId2"/>
              </a:rPr>
              <a:t> </a:t>
            </a:r>
            <a:r>
              <a:rPr lang="ru-RU" sz="1600" dirty="0" err="1">
                <a:hlinkClick r:id="rId2"/>
              </a:rPr>
              <a:t>проти</a:t>
            </a:r>
            <a:r>
              <a:rPr lang="ru-RU" sz="1600" dirty="0">
                <a:hlinkClick r:id="rId2"/>
              </a:rPr>
              <a:t> </a:t>
            </a:r>
            <a:r>
              <a:rPr lang="ru-RU" sz="1600" dirty="0" err="1">
                <a:hlinkClick r:id="rId2"/>
              </a:rPr>
              <a:t>корупції</a:t>
            </a:r>
            <a:r>
              <a:rPr lang="ru-RU" sz="1600" dirty="0">
                <a:hlinkClick r:id="rId2"/>
              </a:rPr>
              <a:t>: </a:t>
            </a:r>
            <a:r>
              <a:rPr lang="ru-RU" sz="1600" dirty="0" err="1">
                <a:hlinkClick r:id="rId2"/>
              </a:rPr>
              <a:t>Економічний</a:t>
            </a:r>
            <a:r>
              <a:rPr lang="ru-RU" sz="1600" dirty="0">
                <a:hlinkClick r:id="rId2"/>
              </a:rPr>
              <a:t> фронт. </a:t>
            </a:r>
            <a:r>
              <a:rPr lang="ru-RU" sz="1600" dirty="0" err="1">
                <a:hlinkClick r:id="rId2"/>
              </a:rPr>
              <a:t>Економічна</a:t>
            </a:r>
            <a:r>
              <a:rPr lang="ru-RU" sz="1600" dirty="0">
                <a:hlinkClick r:id="rId2"/>
              </a:rPr>
              <a:t> </a:t>
            </a:r>
            <a:r>
              <a:rPr lang="ru-RU" sz="1600" dirty="0" err="1">
                <a:hlinkClick r:id="rId2"/>
              </a:rPr>
              <a:t>оцінка</a:t>
            </a:r>
            <a:r>
              <a:rPr lang="ru-RU" sz="1600" dirty="0">
                <a:hlinkClick r:id="rId2"/>
              </a:rPr>
              <a:t> </a:t>
            </a:r>
            <a:r>
              <a:rPr lang="ru-RU" sz="1600" dirty="0" err="1">
                <a:hlinkClick r:id="rId2"/>
              </a:rPr>
              <a:t>антикорупційних</a:t>
            </a:r>
            <a:r>
              <a:rPr lang="ru-RU" sz="1600" dirty="0">
                <a:hlinkClick r:id="rId2"/>
              </a:rPr>
              <a:t> </a:t>
            </a:r>
            <a:r>
              <a:rPr lang="ru-RU" sz="1600" dirty="0" err="1">
                <a:hlinkClick r:id="rId2"/>
              </a:rPr>
              <a:t>заходів</a:t>
            </a:r>
            <a:r>
              <a:rPr lang="ru-RU" sz="1600" dirty="0">
                <a:hlinkClick r:id="rId2"/>
              </a:rPr>
              <a:t> у 2014-2018 </a:t>
            </a:r>
            <a:r>
              <a:rPr lang="ru-RU" sz="1600" dirty="0" err="1">
                <a:hlinkClick r:id="rId2"/>
              </a:rPr>
              <a:t>рр</a:t>
            </a:r>
            <a:r>
              <a:rPr lang="ru-RU" sz="1600" dirty="0">
                <a:hlinkClick r:id="rId2"/>
              </a:rPr>
              <a:t>.»</a:t>
            </a:r>
            <a:r>
              <a:rPr lang="ru-RU" sz="1600" dirty="0"/>
              <a:t> </a:t>
            </a:r>
            <a:r>
              <a:rPr lang="ru-RU" sz="1600" dirty="0" err="1"/>
              <a:t>співробітники</a:t>
            </a:r>
            <a:r>
              <a:rPr lang="ru-RU" sz="1600" dirty="0"/>
              <a:t> </a:t>
            </a:r>
            <a:r>
              <a:rPr lang="ru-RU" sz="1600" dirty="0" err="1"/>
              <a:t>Інституту</a:t>
            </a:r>
            <a:r>
              <a:rPr lang="ru-RU" sz="1600" dirty="0"/>
              <a:t> </a:t>
            </a:r>
            <a:r>
              <a:rPr lang="ru-RU" sz="1600" dirty="0" err="1"/>
              <a:t>економічних</a:t>
            </a:r>
            <a:r>
              <a:rPr lang="ru-RU" sz="1600" dirty="0"/>
              <a:t> </a:t>
            </a:r>
            <a:r>
              <a:rPr lang="ru-RU" sz="1600" dirty="0" err="1"/>
              <a:t>досліджень</a:t>
            </a:r>
            <a:r>
              <a:rPr lang="ru-RU" sz="1600" dirty="0"/>
              <a:t> та </a:t>
            </a:r>
            <a:r>
              <a:rPr lang="ru-RU" sz="1600" dirty="0" err="1"/>
              <a:t>політичних</a:t>
            </a:r>
            <a:r>
              <a:rPr lang="ru-RU" sz="1600" dirty="0"/>
              <a:t> </a:t>
            </a:r>
            <a:r>
              <a:rPr lang="ru-RU" sz="1600" dirty="0" err="1"/>
              <a:t>консультацій</a:t>
            </a:r>
            <a:r>
              <a:rPr lang="ru-RU" sz="1600" dirty="0"/>
              <a:t> (ІЕД) </a:t>
            </a:r>
            <a:r>
              <a:rPr lang="ru-RU" sz="1600" dirty="0" err="1"/>
              <a:t>сфокусувалися</a:t>
            </a:r>
            <a:r>
              <a:rPr lang="ru-RU" sz="1600" dirty="0"/>
              <a:t> на </a:t>
            </a:r>
            <a:r>
              <a:rPr lang="ru-RU" sz="1600" dirty="0" err="1"/>
              <a:t>антикорупційних</a:t>
            </a:r>
            <a:r>
              <a:rPr lang="ru-RU" sz="1600" dirty="0"/>
              <a:t> заходах. За </a:t>
            </a:r>
            <a:r>
              <a:rPr lang="ru-RU" sz="1600" dirty="0" err="1"/>
              <a:t>посиланням</a:t>
            </a:r>
            <a:r>
              <a:rPr lang="ru-RU" sz="1600" dirty="0"/>
              <a:t> </a:t>
            </a:r>
            <a:r>
              <a:rPr lang="en-GB" sz="1600" dirty="0">
                <a:hlinkClick r:id="rId3"/>
              </a:rPr>
              <a:t>https://lb.ua/economics/2018/08/05/404337_antikoruptsiyniy_postup_ua_konspekt.html</a:t>
            </a:r>
            <a:r>
              <a:rPr lang="uk-UA" sz="1600" dirty="0"/>
              <a:t> </a:t>
            </a:r>
            <a:r>
              <a:rPr lang="ru-RU" sz="1600" dirty="0"/>
              <a:t>подано конспект </a:t>
            </a:r>
            <a:r>
              <a:rPr lang="ru-RU" sz="1600" dirty="0" err="1"/>
              <a:t>доповіді</a:t>
            </a:r>
            <a:r>
              <a:rPr lang="ru-RU" sz="1600" dirty="0"/>
              <a:t> з </a:t>
            </a:r>
            <a:r>
              <a:rPr lang="ru-RU" sz="1600" dirty="0" err="1"/>
              <a:t>рекомендаціями</a:t>
            </a:r>
            <a:r>
              <a:rPr lang="ru-RU" sz="1600" dirty="0"/>
              <a:t> </a:t>
            </a:r>
            <a:r>
              <a:rPr lang="ru-RU" sz="1600" dirty="0" err="1"/>
              <a:t>щодо</a:t>
            </a:r>
            <a:r>
              <a:rPr lang="ru-RU" sz="1600" dirty="0"/>
              <a:t> </a:t>
            </a:r>
            <a:r>
              <a:rPr lang="ru-RU" sz="1600" dirty="0" err="1"/>
              <a:t>підтримки</a:t>
            </a:r>
            <a:r>
              <a:rPr lang="ru-RU" sz="1600" dirty="0"/>
              <a:t> та </a:t>
            </a:r>
            <a:r>
              <a:rPr lang="ru-RU" sz="1600" dirty="0" err="1"/>
              <a:t>удосконалення</a:t>
            </a:r>
            <a:r>
              <a:rPr lang="ru-RU" sz="1600" dirty="0"/>
              <a:t> кожного з </a:t>
            </a:r>
            <a:r>
              <a:rPr lang="ru-RU" sz="1600" dirty="0" err="1"/>
              <a:t>розглянутих</a:t>
            </a:r>
            <a:r>
              <a:rPr lang="ru-RU" sz="1600" dirty="0"/>
              <a:t> </a:t>
            </a:r>
            <a:r>
              <a:rPr lang="ru-RU" sz="1600" dirty="0" err="1"/>
              <a:t>заходів</a:t>
            </a:r>
            <a:r>
              <a:rPr lang="ru-RU" sz="1600" dirty="0"/>
              <a:t> та </a:t>
            </a:r>
            <a:r>
              <a:rPr lang="ru-RU" sz="1600" dirty="0" err="1"/>
              <a:t>переліком</a:t>
            </a:r>
            <a:r>
              <a:rPr lang="ru-RU" sz="1600" dirty="0"/>
              <a:t> </a:t>
            </a:r>
            <a:r>
              <a:rPr lang="ru-RU" sz="1600" dirty="0" err="1"/>
              <a:t>можливих</a:t>
            </a:r>
            <a:r>
              <a:rPr lang="ru-RU" sz="1600" dirty="0"/>
              <a:t> </a:t>
            </a:r>
            <a:r>
              <a:rPr lang="ru-RU" sz="1600" dirty="0" err="1"/>
              <a:t>ризиків</a:t>
            </a:r>
            <a:r>
              <a:rPr lang="ru-RU" sz="1600" dirty="0"/>
              <a:t> для </a:t>
            </a:r>
            <a:r>
              <a:rPr lang="ru-RU" sz="1600" dirty="0" err="1"/>
              <a:t>антикорупційного</a:t>
            </a:r>
            <a:r>
              <a:rPr lang="ru-RU" sz="1600" dirty="0"/>
              <a:t> </a:t>
            </a:r>
            <a:r>
              <a:rPr lang="ru-RU" sz="1600" dirty="0" err="1"/>
              <a:t>поступу</a:t>
            </a:r>
            <a:r>
              <a:rPr lang="ru-RU" sz="1600" dirty="0"/>
              <a:t> </a:t>
            </a:r>
            <a:r>
              <a:rPr lang="ru-RU" sz="1600" dirty="0" err="1"/>
              <a:t>України</a:t>
            </a:r>
            <a:r>
              <a:rPr lang="ru-RU" sz="1600" dirty="0"/>
              <a:t>.</a:t>
            </a:r>
          </a:p>
        </p:txBody>
      </p:sp>
      <p:sp>
        <p:nvSpPr>
          <p:cNvPr id="4" name="Заголовок 3"/>
          <p:cNvSpPr>
            <a:spLocks noGrp="1"/>
          </p:cNvSpPr>
          <p:nvPr>
            <p:ph type="title"/>
          </p:nvPr>
        </p:nvSpPr>
        <p:spPr>
          <a:xfrm>
            <a:off x="251520" y="3861048"/>
            <a:ext cx="4203948" cy="1124704"/>
          </a:xfrm>
          <a:solidFill>
            <a:schemeClr val="accent2">
              <a:lumMod val="40000"/>
              <a:lumOff val="60000"/>
            </a:schemeClr>
          </a:solidFill>
        </p:spPr>
        <p:txBody>
          <a:bodyPr/>
          <a:lstStyle/>
          <a:p>
            <a:r>
              <a:rPr lang="uk-UA" sz="2000" dirty="0"/>
              <a:t>Більше інформації за посиланням </a:t>
            </a:r>
            <a:r>
              <a:rPr lang="en-GB" sz="2000" dirty="0">
                <a:hlinkClick r:id="rId4"/>
              </a:rPr>
              <a:t>http://www.kultura.org.ua/?p=1673</a:t>
            </a:r>
            <a:endParaRPr lang="ru-RU" sz="20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4149080"/>
            <a:ext cx="3404903" cy="18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752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5364088" y="1988840"/>
            <a:ext cx="3096344" cy="3267824"/>
          </a:xfrm>
          <a:solidFill>
            <a:schemeClr val="accent2">
              <a:lumMod val="40000"/>
              <a:lumOff val="60000"/>
            </a:schemeClr>
          </a:solidFill>
        </p:spPr>
        <p:txBody>
          <a:bodyPr>
            <a:normAutofit fontScale="62500" lnSpcReduction="20000"/>
          </a:bodyPr>
          <a:lstStyle/>
          <a:p>
            <a:r>
              <a:rPr lang="uk-UA" b="0" dirty="0"/>
              <a:t>Додатково : </a:t>
            </a:r>
            <a:r>
              <a:rPr lang="ru-RU" dirty="0" err="1"/>
              <a:t>Антикорупційна</a:t>
            </a:r>
            <a:r>
              <a:rPr lang="ru-RU" dirty="0"/>
              <a:t> </a:t>
            </a:r>
            <a:r>
              <a:rPr lang="ru-RU" dirty="0" err="1"/>
              <a:t>політика</a:t>
            </a:r>
            <a:r>
              <a:rPr lang="ru-RU" dirty="0"/>
              <a:t> та </a:t>
            </a:r>
            <a:r>
              <a:rPr lang="ru-RU" dirty="0" err="1"/>
              <a:t>запобігання</a:t>
            </a:r>
            <a:r>
              <a:rPr lang="ru-RU" dirty="0"/>
              <a:t> </a:t>
            </a:r>
            <a:r>
              <a:rPr lang="ru-RU" dirty="0" err="1"/>
              <a:t>корупції</a:t>
            </a:r>
            <a:r>
              <a:rPr lang="ru-RU" dirty="0"/>
              <a:t> в </a:t>
            </a:r>
            <a:r>
              <a:rPr lang="ru-RU" dirty="0" err="1"/>
              <a:t>публічному</a:t>
            </a:r>
            <a:r>
              <a:rPr lang="ru-RU" dirty="0"/>
              <a:t> </a:t>
            </a:r>
            <a:r>
              <a:rPr lang="ru-RU" dirty="0" err="1"/>
              <a:t>управлінні</a:t>
            </a:r>
            <a:r>
              <a:rPr lang="ru-RU" dirty="0"/>
              <a:t> : </a:t>
            </a:r>
            <a:r>
              <a:rPr lang="ru-RU" dirty="0" err="1"/>
              <a:t>навч</a:t>
            </a:r>
            <a:r>
              <a:rPr lang="ru-RU" dirty="0"/>
              <a:t>. </a:t>
            </a:r>
            <a:r>
              <a:rPr lang="ru-RU" dirty="0" err="1"/>
              <a:t>посіб</a:t>
            </a:r>
            <a:r>
              <a:rPr lang="ru-RU" dirty="0"/>
              <a:t>. / І. С. Бондар, В. Г. Горник, С. О. Кравченко, В. В. Кравченко - </a:t>
            </a:r>
            <a:r>
              <a:rPr lang="ru-RU" dirty="0" err="1"/>
              <a:t>Київ</a:t>
            </a:r>
            <a:r>
              <a:rPr lang="ru-RU" dirty="0"/>
              <a:t> ; </a:t>
            </a:r>
            <a:r>
              <a:rPr lang="ru-RU" dirty="0" err="1"/>
              <a:t>Видавництво</a:t>
            </a:r>
            <a:r>
              <a:rPr lang="ru-RU" dirty="0"/>
              <a:t> </a:t>
            </a:r>
            <a:r>
              <a:rPr lang="ru-RU" dirty="0" err="1"/>
              <a:t>Ліра</a:t>
            </a:r>
            <a:r>
              <a:rPr lang="ru-RU" dirty="0"/>
              <a:t>-К, 2016. - 192 с.</a:t>
            </a:r>
            <a:r>
              <a:rPr lang="en-GB" dirty="0">
                <a:hlinkClick r:id="rId2"/>
              </a:rPr>
              <a:t> http://lib.knukim.edu.ua/wp-content/uploads/2016/08/anticorruption-title.pdf</a:t>
            </a:r>
            <a:endParaRPr lang="ru-RU" dirty="0"/>
          </a:p>
        </p:txBody>
      </p:sp>
      <p:sp>
        <p:nvSpPr>
          <p:cNvPr id="4" name="Заголовок 3"/>
          <p:cNvSpPr>
            <a:spLocks noGrp="1"/>
          </p:cNvSpPr>
          <p:nvPr>
            <p:ph type="title"/>
          </p:nvPr>
        </p:nvSpPr>
        <p:spPr>
          <a:xfrm>
            <a:off x="822960" y="365760"/>
            <a:ext cx="7520940" cy="903000"/>
          </a:xfrm>
        </p:spPr>
        <p:txBody>
          <a:bodyPr/>
          <a:lstStyle/>
          <a:p>
            <a:r>
              <a:rPr lang="uk-UA" sz="1600" dirty="0"/>
              <a:t>Цікава інформація: </a:t>
            </a:r>
            <a:r>
              <a:rPr lang="en-GB" sz="1600" dirty="0">
                <a:hlinkClick r:id="rId3"/>
              </a:rPr>
              <a:t>https://vseosvita.ua/library/prezentacia-na-temu-lobiuvanna-interesiv-ta-korupcia-136440.html</a:t>
            </a:r>
            <a:endParaRPr lang="ru-RU" sz="1600" dirty="0"/>
          </a:p>
        </p:txBody>
      </p:sp>
      <p:pic>
        <p:nvPicPr>
          <p:cNvPr id="2054" name="Picture 6" descr="Як держава реалізує антикорупційну реформу? Оцінка експертів за ..."/>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1196752"/>
            <a:ext cx="3572875" cy="502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097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a:t>4. Державна безпека та протидія корупції</a:t>
            </a:r>
            <a:endParaRPr lang="ru-RU" b="1" i="1" dirty="0"/>
          </a:p>
        </p:txBody>
      </p:sp>
      <p:sp>
        <p:nvSpPr>
          <p:cNvPr id="3" name="Объект 2"/>
          <p:cNvSpPr>
            <a:spLocks noGrp="1"/>
          </p:cNvSpPr>
          <p:nvPr>
            <p:ph idx="1"/>
          </p:nvPr>
        </p:nvSpPr>
        <p:spPr/>
        <p:txBody>
          <a:bodyPr>
            <a:normAutofit fontScale="85000" lnSpcReduction="10000"/>
          </a:bodyPr>
          <a:lstStyle/>
          <a:p>
            <a:r>
              <a:rPr lang="uk-UA" dirty="0"/>
              <a:t>ЩО ТАКЕ КОРУПЦІЙНЕ ПРАВОПОРУШЕННЯ?</a:t>
            </a:r>
            <a:endParaRPr lang="ru-RU" dirty="0"/>
          </a:p>
          <a:p>
            <a:endParaRPr lang="uk-UA" dirty="0"/>
          </a:p>
          <a:p>
            <a:r>
              <a:rPr lang="uk-UA" dirty="0"/>
              <a:t> Корупційне правопорушення – </a:t>
            </a:r>
            <a:r>
              <a:rPr lang="uk-UA" b="0" dirty="0"/>
              <a:t>умисне діяння, що містить ознаки корупції, вчинене особою, зазначеною в розділі першому статті 3 Закону України «Про запобігання корупції», за яке Законом установлено кримінальну, адміністративну, цивільно-правову та дисциплінарну відповідальність.</a:t>
            </a:r>
          </a:p>
          <a:p>
            <a:r>
              <a:rPr lang="uk-UA" dirty="0"/>
              <a:t>      Корупція – </a:t>
            </a:r>
            <a:r>
              <a:rPr lang="uk-UA" b="0" dirty="0"/>
              <a:t>використання особою, зазначеною в розділі першому статті 3 Закону, наданих їй службових повноважень і пов’язаних із цим можливостей із метою одержання неправомірної вигоди або прийняття обіцянки/пропозиції такої вигоди для себе чи інших осіб або відповідно обіцянка/пропозиція чи надання неправомірної вигоди особі, зазначеній в у розділі першому статті 3 Закону, або на її вимогу іншим фізичним чи юридичним особам з метою схилити цю особу до протиправного використання наданих їй службових повноважень та пов’язаних із цим можливостей.</a:t>
            </a:r>
          </a:p>
          <a:p>
            <a:r>
              <a:rPr lang="uk-UA" dirty="0"/>
              <a:t>       Неправомірна вигода – </a:t>
            </a:r>
            <a:r>
              <a:rPr lang="uk-UA" b="0" dirty="0"/>
              <a:t>грошові кошти або інше майно, переваги, пільги, послуги, нематеріальні активи, які обіцяють, пропонують, надають або одержують без законних на те підстав.</a:t>
            </a:r>
          </a:p>
        </p:txBody>
      </p:sp>
    </p:spTree>
    <p:extLst>
      <p:ext uri="{BB962C8B-B14F-4D97-AF65-F5344CB8AC3E}">
        <p14:creationId xmlns:p14="http://schemas.microsoft.com/office/powerpoint/2010/main" val="621581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525FB6-7C87-481E-9247-8D0AB7FDECA7}"/>
              </a:ext>
            </a:extLst>
          </p:cNvPr>
          <p:cNvSpPr>
            <a:spLocks noGrp="1"/>
          </p:cNvSpPr>
          <p:nvPr>
            <p:ph type="title"/>
          </p:nvPr>
        </p:nvSpPr>
        <p:spPr/>
        <p:txBody>
          <a:bodyPr/>
          <a:lstStyle/>
          <a:p>
            <a:pPr algn="ctr"/>
            <a:r>
              <a:rPr lang="uk-UA" b="1" dirty="0"/>
              <a:t>Основні причини виникнення корупції</a:t>
            </a:r>
            <a:r>
              <a:rPr lang="uk-UA" dirty="0"/>
              <a:t>:</a:t>
            </a:r>
            <a:endParaRPr lang="x-none" dirty="0"/>
          </a:p>
        </p:txBody>
      </p:sp>
      <p:sp>
        <p:nvSpPr>
          <p:cNvPr id="3" name="Объект 2">
            <a:extLst>
              <a:ext uri="{FF2B5EF4-FFF2-40B4-BE49-F238E27FC236}">
                <a16:creationId xmlns:a16="http://schemas.microsoft.com/office/drawing/2014/main" id="{C48AC910-4571-4D91-8808-FE87D509D1D4}"/>
              </a:ext>
            </a:extLst>
          </p:cNvPr>
          <p:cNvSpPr>
            <a:spLocks noGrp="1"/>
          </p:cNvSpPr>
          <p:nvPr>
            <p:ph idx="1"/>
          </p:nvPr>
        </p:nvSpPr>
        <p:spPr/>
        <p:txBody>
          <a:bodyPr/>
          <a:lstStyle/>
          <a:p>
            <a:r>
              <a:rPr lang="uk-UA" dirty="0"/>
              <a:t>Політичні</a:t>
            </a:r>
            <a:r>
              <a:rPr lang="en-US" b="0" dirty="0"/>
              <a:t> (</a:t>
            </a:r>
            <a:r>
              <a:rPr lang="uk-UA" b="0" dirty="0"/>
              <a:t>пов’язані</a:t>
            </a:r>
            <a:r>
              <a:rPr lang="ru-RU" b="0" dirty="0"/>
              <a:t> з </a:t>
            </a:r>
            <a:r>
              <a:rPr lang="uk-UA" b="0" dirty="0"/>
              <a:t>можливістю</a:t>
            </a:r>
            <a:r>
              <a:rPr lang="ru-RU" b="0" dirty="0"/>
              <a:t> </a:t>
            </a:r>
            <a:r>
              <a:rPr lang="uk-UA" b="0" dirty="0"/>
              <a:t>використовувати</a:t>
            </a:r>
            <a:r>
              <a:rPr lang="ru-RU" b="0" dirty="0"/>
              <a:t> </a:t>
            </a:r>
            <a:r>
              <a:rPr lang="uk-UA" b="0" dirty="0"/>
              <a:t>надані</a:t>
            </a:r>
            <a:r>
              <a:rPr lang="ru-RU" b="0" dirty="0"/>
              <a:t> </a:t>
            </a:r>
            <a:r>
              <a:rPr lang="uk-UA" b="0" dirty="0"/>
              <a:t>повноваження</a:t>
            </a:r>
            <a:r>
              <a:rPr lang="ru-RU" b="0" dirty="0"/>
              <a:t> для </a:t>
            </a:r>
            <a:r>
              <a:rPr lang="uk-UA" b="0" dirty="0"/>
              <a:t>задоволення</a:t>
            </a:r>
            <a:r>
              <a:rPr lang="ru-RU" b="0" dirty="0"/>
              <a:t> </a:t>
            </a:r>
            <a:r>
              <a:rPr lang="uk-UA" b="0" dirty="0"/>
              <a:t>приватних</a:t>
            </a:r>
            <a:r>
              <a:rPr lang="ru-RU" b="0" dirty="0"/>
              <a:t> </a:t>
            </a:r>
            <a:r>
              <a:rPr lang="uk-UA" b="0" dirty="0"/>
              <a:t>інтересів;</a:t>
            </a:r>
          </a:p>
          <a:p>
            <a:r>
              <a:rPr lang="uk-UA" dirty="0"/>
              <a:t>Економічні</a:t>
            </a:r>
            <a:r>
              <a:rPr lang="uk-UA" b="0" dirty="0"/>
              <a:t> (можливість використання повноважень у сфері управління економікою);</a:t>
            </a:r>
          </a:p>
          <a:p>
            <a:r>
              <a:rPr lang="uk-UA" dirty="0"/>
              <a:t>Правові</a:t>
            </a:r>
            <a:r>
              <a:rPr lang="uk-UA" b="0" dirty="0"/>
              <a:t> (недосконале законодавство, неефективна система антикорупційних засобів);</a:t>
            </a:r>
          </a:p>
          <a:p>
            <a:r>
              <a:rPr lang="uk-UA" dirty="0"/>
              <a:t>Організаційно-управлінські </a:t>
            </a:r>
            <a:r>
              <a:rPr lang="uk-UA" b="0" dirty="0"/>
              <a:t>(пов’язані з можливістю прийняття рішень посадовими особами  на свій розсуд, використання особистих зв'язків);</a:t>
            </a:r>
          </a:p>
          <a:p>
            <a:r>
              <a:rPr lang="uk-UA" dirty="0"/>
              <a:t>Соціально-психологічні</a:t>
            </a:r>
            <a:r>
              <a:rPr lang="uk-UA" b="0" dirty="0"/>
              <a:t> (низька громадянська свідомість, менталітет);</a:t>
            </a:r>
          </a:p>
          <a:p>
            <a:r>
              <a:rPr lang="uk-UA" b="0" dirty="0"/>
              <a:t>Економічні (складна економічна ситуація в країні, низький рівень заробітної плати).</a:t>
            </a:r>
          </a:p>
          <a:p>
            <a:endParaRPr lang="x-none" b="0" dirty="0"/>
          </a:p>
        </p:txBody>
      </p:sp>
      <p:sp>
        <p:nvSpPr>
          <p:cNvPr id="4" name="Прямоугольник 3"/>
          <p:cNvSpPr/>
          <p:nvPr/>
        </p:nvSpPr>
        <p:spPr>
          <a:xfrm>
            <a:off x="2987824" y="4293096"/>
            <a:ext cx="4572000" cy="923330"/>
          </a:xfrm>
          <a:prstGeom prst="rect">
            <a:avLst/>
          </a:prstGeom>
          <a:solidFill>
            <a:schemeClr val="accent2">
              <a:lumMod val="60000"/>
              <a:lumOff val="40000"/>
            </a:schemeClr>
          </a:solidFill>
        </p:spPr>
        <p:txBody>
          <a:bodyPr>
            <a:spAutoFit/>
          </a:bodyPr>
          <a:lstStyle/>
          <a:p>
            <a:r>
              <a:rPr lang="uk-UA" dirty="0">
                <a:hlinkClick r:id="rId2"/>
              </a:rPr>
              <a:t>Як розпізнати корупцію? </a:t>
            </a:r>
            <a:r>
              <a:rPr lang="en-GB" dirty="0">
                <a:hlinkClick r:id="rId2"/>
              </a:rPr>
              <a:t>https://life.pravda.com.ua/society/2017/07/24/225487/</a:t>
            </a:r>
            <a:endParaRPr lang="ru-RU" dirty="0"/>
          </a:p>
        </p:txBody>
      </p:sp>
    </p:spTree>
    <p:extLst>
      <p:ext uri="{BB962C8B-B14F-4D97-AF65-F5344CB8AC3E}">
        <p14:creationId xmlns:p14="http://schemas.microsoft.com/office/powerpoint/2010/main" val="161369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a:t>1. Реалізація антикорупційних проектів У ПУБЛІЧНОМУ УПРАВЛІННІ </a:t>
            </a:r>
            <a:endParaRPr lang="ru-RU" b="1" i="1" dirty="0"/>
          </a:p>
        </p:txBody>
      </p:sp>
      <p:sp>
        <p:nvSpPr>
          <p:cNvPr id="4" name="Объект 2"/>
          <p:cNvSpPr>
            <a:spLocks noGrp="1"/>
          </p:cNvSpPr>
          <p:nvPr>
            <p:ph idx="1"/>
          </p:nvPr>
        </p:nvSpPr>
        <p:spPr>
          <a:xfrm>
            <a:off x="822960" y="1100628"/>
            <a:ext cx="7520940" cy="3912548"/>
          </a:xfrm>
        </p:spPr>
        <p:txBody>
          <a:bodyPr>
            <a:normAutofit fontScale="70000" lnSpcReduction="20000"/>
          </a:bodyPr>
          <a:lstStyle/>
          <a:p>
            <a:pPr marL="0" indent="0">
              <a:defRPr/>
            </a:pPr>
            <a:r>
              <a:rPr lang="uk-UA" altLang="ru-RU" sz="3900" dirty="0"/>
              <a:t>Проекти й процеси</a:t>
            </a:r>
            <a:endParaRPr lang="en-US" altLang="ru-RU" sz="3900" dirty="0"/>
          </a:p>
          <a:p>
            <a:pPr marL="0" indent="0">
              <a:buFont typeface="Arial" panose="020B0604020202020204" pitchFamily="34" charset="0"/>
              <a:buNone/>
              <a:defRPr/>
            </a:pPr>
            <a:r>
              <a:rPr lang="ru-RU" altLang="ru-RU" sz="2000" b="0" dirty="0" err="1"/>
              <a:t>Аналізуючи</a:t>
            </a:r>
            <a:r>
              <a:rPr lang="ru-RU" altLang="ru-RU" sz="2000" b="0" dirty="0"/>
              <a:t> роботу будь-</a:t>
            </a:r>
            <a:r>
              <a:rPr lang="ru-RU" altLang="ru-RU" sz="2000" b="0" dirty="0" err="1"/>
              <a:t>якої</a:t>
            </a:r>
            <a:r>
              <a:rPr lang="ru-RU" altLang="ru-RU" sz="2000" b="0" dirty="0"/>
              <a:t> </a:t>
            </a:r>
            <a:r>
              <a:rPr lang="ru-RU" altLang="ru-RU" sz="2000" b="0" dirty="0" err="1"/>
              <a:t>організації</a:t>
            </a:r>
            <a:r>
              <a:rPr lang="ru-RU" altLang="ru-RU" sz="2000" b="0" dirty="0"/>
              <a:t>, практично </a:t>
            </a:r>
            <a:r>
              <a:rPr lang="ru-RU" altLang="ru-RU" sz="2000" b="0" dirty="0" err="1"/>
              <a:t>завжди</a:t>
            </a:r>
            <a:r>
              <a:rPr lang="ru-RU" altLang="ru-RU" sz="2000" b="0" dirty="0"/>
              <a:t> </a:t>
            </a:r>
            <a:r>
              <a:rPr lang="ru-RU" altLang="ru-RU" sz="2000" b="0" dirty="0" err="1"/>
              <a:t>можна</a:t>
            </a:r>
            <a:r>
              <a:rPr lang="ru-RU" altLang="ru-RU" sz="2000" b="0" dirty="0"/>
              <a:t> </a:t>
            </a:r>
            <a:r>
              <a:rPr lang="ru-RU" altLang="ru-RU" sz="2000" b="0" dirty="0" err="1"/>
              <a:t>виділити</a:t>
            </a:r>
            <a:r>
              <a:rPr lang="ru-RU" altLang="ru-RU" sz="2000" b="0" dirty="0"/>
              <a:t> два </a:t>
            </a:r>
            <a:r>
              <a:rPr lang="ru-RU" altLang="ru-RU" sz="2000" b="0" dirty="0" err="1"/>
              <a:t>основні</a:t>
            </a:r>
            <a:r>
              <a:rPr lang="ru-RU" altLang="ru-RU" sz="2000" b="0" dirty="0"/>
              <a:t> </a:t>
            </a:r>
            <a:r>
              <a:rPr lang="ru-RU" altLang="ru-RU" sz="2000" b="0" dirty="0" err="1"/>
              <a:t>види</a:t>
            </a:r>
            <a:r>
              <a:rPr lang="ru-RU" altLang="ru-RU" sz="2000" b="0" dirty="0"/>
              <a:t> </a:t>
            </a:r>
            <a:r>
              <a:rPr lang="ru-RU" altLang="ru-RU" sz="2000" b="0" dirty="0" err="1"/>
              <a:t>діяльності</a:t>
            </a:r>
            <a:r>
              <a:rPr lang="ru-RU" altLang="ru-RU" sz="2000" b="0" dirty="0"/>
              <a:t>, </a:t>
            </a:r>
            <a:r>
              <a:rPr lang="ru-RU" altLang="ru-RU" sz="2000" b="0" dirty="0" err="1"/>
              <a:t>які</a:t>
            </a:r>
            <a:r>
              <a:rPr lang="ru-RU" altLang="ru-RU" sz="2000" b="0" dirty="0"/>
              <a:t> </a:t>
            </a:r>
            <a:r>
              <a:rPr lang="ru-RU" altLang="ru-RU" sz="2000" b="0" dirty="0" err="1"/>
              <a:t>існують</a:t>
            </a:r>
            <a:r>
              <a:rPr lang="ru-RU" altLang="ru-RU" sz="2000" b="0" dirty="0"/>
              <a:t> </a:t>
            </a:r>
            <a:r>
              <a:rPr lang="ru-RU" altLang="ru-RU" sz="2000" b="0" dirty="0" err="1"/>
              <a:t>паралельно</a:t>
            </a:r>
            <a:r>
              <a:rPr lang="ru-RU" altLang="ru-RU" sz="2000" b="0" dirty="0"/>
              <a:t>: </a:t>
            </a:r>
            <a:r>
              <a:rPr lang="ru-RU" altLang="ru-RU" sz="2000" b="0" dirty="0" err="1"/>
              <a:t>поточні</a:t>
            </a:r>
            <a:r>
              <a:rPr lang="ru-RU" altLang="ru-RU" sz="2000" b="0" dirty="0"/>
              <a:t> </a:t>
            </a:r>
            <a:r>
              <a:rPr lang="ru-RU" altLang="ru-RU" sz="2000" b="0" dirty="0" err="1"/>
              <a:t>процеси</a:t>
            </a:r>
            <a:r>
              <a:rPr lang="ru-RU" altLang="ru-RU" sz="2000" b="0" dirty="0"/>
              <a:t> (</a:t>
            </a:r>
            <a:r>
              <a:rPr lang="ru-RU" altLang="ru-RU" sz="2000" b="0" dirty="0" err="1"/>
              <a:t>операції</a:t>
            </a:r>
            <a:r>
              <a:rPr lang="ru-RU" altLang="ru-RU" sz="2000" b="0" dirty="0"/>
              <a:t>) </a:t>
            </a:r>
            <a:r>
              <a:rPr lang="ru-RU" altLang="ru-RU" sz="2000" b="0" dirty="0" err="1"/>
              <a:t>які</a:t>
            </a:r>
            <a:r>
              <a:rPr lang="ru-RU" altLang="ru-RU" sz="2000" b="0" dirty="0"/>
              <a:t> </a:t>
            </a:r>
            <a:r>
              <a:rPr lang="ru-RU" altLang="ru-RU" sz="2000" b="0" dirty="0" err="1"/>
              <a:t>повторюються</a:t>
            </a:r>
            <a:r>
              <a:rPr lang="ru-RU" altLang="ru-RU" sz="2000" b="0" dirty="0"/>
              <a:t> і </a:t>
            </a:r>
            <a:r>
              <a:rPr lang="ru-RU" altLang="ru-RU" sz="2000" b="0" dirty="0" err="1"/>
              <a:t>проекти</a:t>
            </a:r>
            <a:r>
              <a:rPr lang="ru-RU" altLang="ru-RU" sz="2000" b="0" dirty="0"/>
              <a:t>. </a:t>
            </a:r>
          </a:p>
          <a:p>
            <a:pPr marL="0" indent="0">
              <a:buFont typeface="Arial" panose="020B0604020202020204" pitchFamily="34" charset="0"/>
              <a:buNone/>
              <a:defRPr/>
            </a:pPr>
            <a:r>
              <a:rPr lang="uk-UA" altLang="ru-RU" sz="2000" b="0" dirty="0"/>
              <a:t>Основними відмінностями цих двох видів діяльності є те, що процеси носять повторюваний, циклічний характер, а проекти спрямовані на досягнення унікальних цілей у певний термін. </a:t>
            </a:r>
            <a:endParaRPr lang="en-US" altLang="ru-RU" sz="2000" b="0" dirty="0"/>
          </a:p>
          <a:p>
            <a:pPr marL="0" indent="0">
              <a:buFont typeface="Arial" panose="020B0604020202020204" pitchFamily="34" charset="0"/>
              <a:buNone/>
              <a:defRPr/>
            </a:pPr>
            <a:r>
              <a:rPr lang="uk-UA" altLang="ru-RU" sz="2000" b="0" dirty="0"/>
              <a:t>Проекти, як правило, спрямовані на реалізацію тих або інших змін усередині організації або в зовнішньому оточенні. </a:t>
            </a:r>
            <a:endParaRPr lang="en-US" altLang="ru-RU" sz="2000" b="0" dirty="0"/>
          </a:p>
          <a:p>
            <a:pPr marL="0" indent="0" algn="ctr">
              <a:buFont typeface="Arial" charset="0"/>
              <a:buNone/>
              <a:defRPr/>
            </a:pPr>
            <a:r>
              <a:rPr lang="uk-UA" sz="2000" b="1" dirty="0"/>
              <a:t>Прикладами проектів </a:t>
            </a:r>
            <a:r>
              <a:rPr lang="ru-RU" sz="2000" b="1" dirty="0"/>
              <a:t>в </a:t>
            </a:r>
            <a:r>
              <a:rPr lang="uk-UA" sz="2000" b="1" dirty="0"/>
              <a:t>публічній сфері є:</a:t>
            </a:r>
            <a:endParaRPr lang="en-US" sz="2000" b="1" dirty="0"/>
          </a:p>
          <a:p>
            <a:pPr>
              <a:defRPr/>
            </a:pPr>
            <a:r>
              <a:rPr lang="ru-RU" sz="2000" b="0" dirty="0" err="1"/>
              <a:t>державні</a:t>
            </a:r>
            <a:r>
              <a:rPr lang="ru-RU" sz="2000" b="0" dirty="0"/>
              <a:t> </a:t>
            </a:r>
            <a:r>
              <a:rPr lang="ru-RU" sz="2000" b="0" dirty="0" err="1"/>
              <a:t>програми</a:t>
            </a:r>
            <a:r>
              <a:rPr lang="ru-RU" sz="2000" b="0" dirty="0"/>
              <a:t> (</a:t>
            </a:r>
            <a:r>
              <a:rPr lang="ru-RU" sz="2000" b="0" dirty="0" err="1"/>
              <a:t>наприклад</a:t>
            </a:r>
            <a:r>
              <a:rPr lang="ru-RU" sz="2000" b="0" dirty="0"/>
              <a:t>, </a:t>
            </a:r>
            <a:r>
              <a:rPr lang="ru-RU" sz="2000" b="0" dirty="0" err="1"/>
              <a:t>проекти</a:t>
            </a:r>
            <a:r>
              <a:rPr lang="ru-RU" sz="2000" b="0" dirty="0"/>
              <a:t> </a:t>
            </a:r>
            <a:r>
              <a:rPr lang="ru-RU" sz="2000" b="0" dirty="0" err="1"/>
              <a:t>програми</a:t>
            </a:r>
            <a:r>
              <a:rPr lang="ru-RU" sz="2000" b="0" dirty="0"/>
              <a:t> </a:t>
            </a:r>
            <a:r>
              <a:rPr lang="ru-RU" sz="2000" b="0" dirty="0" err="1"/>
              <a:t>ТЕМПУС</a:t>
            </a:r>
            <a:r>
              <a:rPr lang="ru-RU" sz="2000" b="0" dirty="0"/>
              <a:t>, </a:t>
            </a:r>
            <a:r>
              <a:rPr lang="ru-RU" sz="2000" b="0" dirty="0" err="1"/>
              <a:t>програми</a:t>
            </a:r>
            <a:r>
              <a:rPr lang="ru-RU" sz="2000" b="0" dirty="0"/>
              <a:t> «</a:t>
            </a:r>
            <a:r>
              <a:rPr lang="ru-RU" sz="2000" b="0" dirty="0" err="1"/>
              <a:t>Сусідство</a:t>
            </a:r>
            <a:r>
              <a:rPr lang="ru-RU" sz="2000" b="0" dirty="0"/>
              <a:t> і партнерство», </a:t>
            </a:r>
            <a:r>
              <a:rPr lang="ru-RU" sz="2000" b="0" dirty="0" err="1"/>
              <a:t>Програми</a:t>
            </a:r>
            <a:r>
              <a:rPr lang="ru-RU" sz="2000" b="0" dirty="0"/>
              <a:t> </a:t>
            </a:r>
            <a:r>
              <a:rPr lang="ru-RU" sz="2000" b="0" dirty="0" err="1"/>
              <a:t>транскордонного</a:t>
            </a:r>
            <a:r>
              <a:rPr lang="ru-RU" sz="2000" b="0" dirty="0"/>
              <a:t> </a:t>
            </a:r>
            <a:r>
              <a:rPr lang="ru-RU" sz="2000" b="0" dirty="0" err="1"/>
              <a:t>співробітництва</a:t>
            </a:r>
            <a:r>
              <a:rPr lang="ru-RU" sz="2000" b="0" dirty="0"/>
              <a:t> </a:t>
            </a:r>
            <a:r>
              <a:rPr lang="ru-RU" sz="2000" b="0" dirty="0" err="1"/>
              <a:t>Польща</a:t>
            </a:r>
            <a:r>
              <a:rPr lang="ru-RU" sz="2000" b="0" dirty="0"/>
              <a:t> – </a:t>
            </a:r>
            <a:r>
              <a:rPr lang="ru-RU" sz="2000" b="0" dirty="0" err="1"/>
              <a:t>Білорусь</a:t>
            </a:r>
            <a:r>
              <a:rPr lang="ru-RU" sz="2000" b="0" dirty="0"/>
              <a:t> – </a:t>
            </a:r>
            <a:r>
              <a:rPr lang="ru-RU" sz="2000" b="0" dirty="0" err="1"/>
              <a:t>Україна</a:t>
            </a:r>
            <a:r>
              <a:rPr lang="ru-RU" sz="2000" b="0" dirty="0"/>
              <a:t> 2007–2013 і т.п.);</a:t>
            </a:r>
          </a:p>
          <a:p>
            <a:pPr>
              <a:defRPr/>
            </a:pPr>
            <a:r>
              <a:rPr lang="ru-RU" sz="2000" b="0" dirty="0" err="1"/>
              <a:t>дослідницькі</a:t>
            </a:r>
            <a:r>
              <a:rPr lang="ru-RU" sz="2000" b="0" dirty="0"/>
              <a:t>;</a:t>
            </a:r>
          </a:p>
          <a:p>
            <a:pPr>
              <a:defRPr/>
            </a:pPr>
            <a:r>
              <a:rPr lang="ru-RU" sz="2000" b="0" dirty="0" err="1"/>
              <a:t>проекти</a:t>
            </a:r>
            <a:r>
              <a:rPr lang="ru-RU" sz="2000" b="0" dirty="0"/>
              <a:t> </a:t>
            </a:r>
            <a:r>
              <a:rPr lang="ru-RU" sz="2000" b="0" dirty="0" err="1"/>
              <a:t>технічної</a:t>
            </a:r>
            <a:r>
              <a:rPr lang="ru-RU" sz="2000" b="0" dirty="0"/>
              <a:t> </a:t>
            </a:r>
            <a:r>
              <a:rPr lang="ru-RU" sz="2000" b="0" dirty="0" err="1"/>
              <a:t>допомоги</a:t>
            </a:r>
            <a:r>
              <a:rPr lang="ru-RU" sz="2000" b="0" dirty="0"/>
              <a:t>;</a:t>
            </a:r>
          </a:p>
          <a:p>
            <a:pPr>
              <a:defRPr/>
            </a:pPr>
            <a:r>
              <a:rPr lang="ru-RU" sz="2000" b="0" dirty="0" err="1"/>
              <a:t>проекти</a:t>
            </a:r>
            <a:r>
              <a:rPr lang="ru-RU" sz="2000" b="0" dirty="0"/>
              <a:t> </a:t>
            </a:r>
            <a:r>
              <a:rPr lang="ru-RU" sz="2000" b="0" dirty="0" err="1"/>
              <a:t>розвитку</a:t>
            </a:r>
            <a:r>
              <a:rPr lang="ru-RU" sz="2000" b="0" dirty="0"/>
              <a:t> (</a:t>
            </a:r>
            <a:r>
              <a:rPr lang="ru-RU" sz="2000" b="0" dirty="0" err="1"/>
              <a:t>будівництво</a:t>
            </a:r>
            <a:r>
              <a:rPr lang="ru-RU" sz="2000" b="0" dirty="0"/>
              <a:t> </a:t>
            </a:r>
            <a:r>
              <a:rPr lang="ru-RU" sz="2000" b="0" dirty="0" err="1"/>
              <a:t>аеропорту</a:t>
            </a:r>
            <a:r>
              <a:rPr lang="ru-RU" sz="2000" b="0" dirty="0"/>
              <a:t>, </a:t>
            </a:r>
            <a:r>
              <a:rPr lang="uk-UA" sz="2000" b="0" dirty="0"/>
              <a:t>будівництво</a:t>
            </a:r>
            <a:r>
              <a:rPr lang="ru-RU" sz="2000" b="0" dirty="0"/>
              <a:t> мосту </a:t>
            </a:r>
            <a:r>
              <a:rPr lang="ru-RU" sz="2000" b="0" dirty="0" err="1"/>
              <a:t>чи</a:t>
            </a:r>
            <a:r>
              <a:rPr lang="ru-RU" sz="2000" b="0" dirty="0"/>
              <a:t> </a:t>
            </a:r>
            <a:r>
              <a:rPr lang="ru-RU" sz="2000" b="0" dirty="0" err="1"/>
              <a:t>автостради</a:t>
            </a:r>
            <a:r>
              <a:rPr lang="ru-RU" sz="2000" b="0" dirty="0"/>
              <a:t>, </a:t>
            </a:r>
            <a:r>
              <a:rPr lang="ru-RU" sz="2000" b="0" dirty="0" err="1"/>
              <a:t>проведення</a:t>
            </a:r>
            <a:r>
              <a:rPr lang="ru-RU" sz="2000" b="0" dirty="0"/>
              <a:t> </a:t>
            </a:r>
            <a:r>
              <a:rPr lang="ru-RU" sz="2000" b="0" dirty="0" err="1"/>
              <a:t>реформи</a:t>
            </a:r>
            <a:r>
              <a:rPr lang="ru-RU" sz="2000" b="0" dirty="0"/>
              <a:t> </a:t>
            </a:r>
            <a:r>
              <a:rPr lang="ru-RU" sz="2000" b="0" dirty="0" err="1"/>
              <a:t>охорони</a:t>
            </a:r>
            <a:r>
              <a:rPr lang="ru-RU" sz="2000" b="0" dirty="0"/>
              <a:t> </a:t>
            </a:r>
            <a:r>
              <a:rPr lang="ru-RU" sz="2000" b="0" dirty="0" err="1"/>
              <a:t>здоров`я</a:t>
            </a:r>
            <a:r>
              <a:rPr lang="ru-RU" sz="2000" b="0" dirty="0"/>
              <a:t> </a:t>
            </a:r>
            <a:r>
              <a:rPr lang="ru-RU" sz="2000" b="0" dirty="0" err="1"/>
              <a:t>тощо</a:t>
            </a:r>
            <a:r>
              <a:rPr lang="uk-UA" sz="2000" b="0" dirty="0"/>
              <a:t>).</a:t>
            </a:r>
            <a:r>
              <a:rPr lang="ru-RU" sz="2000" b="0" dirty="0"/>
              <a:t> </a:t>
            </a:r>
          </a:p>
          <a:p>
            <a:pPr marL="0" indent="0">
              <a:buFont typeface="Arial" panose="020B0604020202020204" pitchFamily="34" charset="0"/>
              <a:buNone/>
              <a:defRPr/>
            </a:pPr>
            <a:endParaRPr lang="en-US" altLang="ru-RU" sz="2800" dirty="0"/>
          </a:p>
        </p:txBody>
      </p:sp>
    </p:spTree>
    <p:extLst>
      <p:ext uri="{BB962C8B-B14F-4D97-AF65-F5344CB8AC3E}">
        <p14:creationId xmlns:p14="http://schemas.microsoft.com/office/powerpoint/2010/main" val="3741732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7D1B5EF-5CF0-46D8-A35B-262816E0BAC2}"/>
              </a:ext>
            </a:extLst>
          </p:cNvPr>
          <p:cNvPicPr>
            <a:picLocks noChangeAspect="1"/>
          </p:cNvPicPr>
          <p:nvPr/>
        </p:nvPicPr>
        <p:blipFill>
          <a:blip r:embed="rId2"/>
          <a:stretch>
            <a:fillRect/>
          </a:stretch>
        </p:blipFill>
        <p:spPr>
          <a:xfrm>
            <a:off x="1793012" y="332656"/>
            <a:ext cx="6030435" cy="6099750"/>
          </a:xfrm>
          <a:prstGeom prst="rect">
            <a:avLst/>
          </a:prstGeom>
        </p:spPr>
      </p:pic>
    </p:spTree>
    <p:extLst>
      <p:ext uri="{BB962C8B-B14F-4D97-AF65-F5344CB8AC3E}">
        <p14:creationId xmlns:p14="http://schemas.microsoft.com/office/powerpoint/2010/main" val="3688940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235F380-59DF-46D4-9F0B-B48FE24D6E2D}"/>
              </a:ext>
            </a:extLst>
          </p:cNvPr>
          <p:cNvPicPr>
            <a:picLocks noChangeAspect="1"/>
          </p:cNvPicPr>
          <p:nvPr/>
        </p:nvPicPr>
        <p:blipFill>
          <a:blip r:embed="rId2"/>
          <a:stretch>
            <a:fillRect/>
          </a:stretch>
        </p:blipFill>
        <p:spPr>
          <a:xfrm>
            <a:off x="260871" y="428071"/>
            <a:ext cx="4619787" cy="4297073"/>
          </a:xfrm>
          <a:prstGeom prst="rect">
            <a:avLst/>
          </a:prstGeom>
        </p:spPr>
      </p:pic>
      <p:sp>
        <p:nvSpPr>
          <p:cNvPr id="3" name="Объект 2">
            <a:extLst>
              <a:ext uri="{FF2B5EF4-FFF2-40B4-BE49-F238E27FC236}">
                <a16:creationId xmlns:a16="http://schemas.microsoft.com/office/drawing/2014/main" id="{E4BF9C65-520E-458D-A5DB-0F50098D9050}"/>
              </a:ext>
            </a:extLst>
          </p:cNvPr>
          <p:cNvSpPr>
            <a:spLocks noGrp="1"/>
          </p:cNvSpPr>
          <p:nvPr>
            <p:ph idx="1"/>
          </p:nvPr>
        </p:nvSpPr>
        <p:spPr>
          <a:xfrm>
            <a:off x="5004048" y="430391"/>
            <a:ext cx="3624412" cy="4654793"/>
          </a:xfrm>
        </p:spPr>
        <p:txBody>
          <a:bodyPr>
            <a:normAutofit fontScale="85000" lnSpcReduction="20000"/>
          </a:bodyPr>
          <a:lstStyle/>
          <a:p>
            <a:pPr marL="0" indent="0">
              <a:buNone/>
            </a:pPr>
            <a:r>
              <a:rPr lang="ru-RU" b="0" dirty="0"/>
              <a:t>	</a:t>
            </a:r>
            <a:r>
              <a:rPr lang="uk-UA" dirty="0"/>
              <a:t>Діяльність</a:t>
            </a:r>
            <a:r>
              <a:rPr lang="ru-RU" dirty="0"/>
              <a:t> із запобігання і протидії корупції </a:t>
            </a:r>
            <a:r>
              <a:rPr lang="uk-UA" dirty="0"/>
              <a:t>ґрунтується</a:t>
            </a:r>
            <a:r>
              <a:rPr lang="ru-RU" dirty="0"/>
              <a:t> на принципах:</a:t>
            </a:r>
          </a:p>
          <a:p>
            <a:r>
              <a:rPr lang="ru-RU" b="0" dirty="0"/>
              <a:t>- верховенства права;</a:t>
            </a:r>
          </a:p>
          <a:p>
            <a:r>
              <a:rPr lang="ru-RU" b="0" dirty="0"/>
              <a:t>- </a:t>
            </a:r>
            <a:r>
              <a:rPr lang="uk-UA" b="0" dirty="0"/>
              <a:t>законності;</a:t>
            </a:r>
          </a:p>
          <a:p>
            <a:r>
              <a:rPr lang="uk-UA" b="0" dirty="0"/>
              <a:t>- комплексного здійснення правових, політичних, соціально-економічних, інформаційних та інших заходів;</a:t>
            </a:r>
          </a:p>
          <a:p>
            <a:r>
              <a:rPr lang="uk-UA" b="0" dirty="0"/>
              <a:t>- пріоритетності запобіжних заходів;</a:t>
            </a:r>
          </a:p>
          <a:p>
            <a:r>
              <a:rPr lang="uk-UA" b="0" dirty="0"/>
              <a:t>- невідворотності відповідальності за вчинення корупційних правопорушень;</a:t>
            </a:r>
          </a:p>
          <a:p>
            <a:r>
              <a:rPr lang="uk-UA" b="0" dirty="0"/>
              <a:t>- відкритості та прозорості діяльності органів державної влади та органів місцевого самоврядування;</a:t>
            </a:r>
          </a:p>
          <a:p>
            <a:r>
              <a:rPr lang="uk-UA" b="0" dirty="0"/>
              <a:t>- участі громадськості у заходах щодо запобігання і протидії корупції, державного захисту осіб, які надають допомогу у здійсненні таких заходів;</a:t>
            </a:r>
          </a:p>
          <a:p>
            <a:r>
              <a:rPr lang="uk-UA" b="0" dirty="0"/>
              <a:t>- забезпечення відновлення порушених прав і законних інтересів, відшкодування збитків, шкоди, завданої корупційним правопорушенням.</a:t>
            </a:r>
          </a:p>
          <a:p>
            <a:endParaRPr lang="x-none" b="0" dirty="0"/>
          </a:p>
        </p:txBody>
      </p:sp>
    </p:spTree>
    <p:extLst>
      <p:ext uri="{BB962C8B-B14F-4D97-AF65-F5344CB8AC3E}">
        <p14:creationId xmlns:p14="http://schemas.microsoft.com/office/powerpoint/2010/main" val="3632618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C9B3387-333A-4A71-8BB2-2D9353C7FB26}"/>
              </a:ext>
            </a:extLst>
          </p:cNvPr>
          <p:cNvPicPr>
            <a:picLocks noChangeAspect="1"/>
          </p:cNvPicPr>
          <p:nvPr/>
        </p:nvPicPr>
        <p:blipFill>
          <a:blip r:embed="rId2"/>
          <a:stretch>
            <a:fillRect/>
          </a:stretch>
        </p:blipFill>
        <p:spPr>
          <a:xfrm>
            <a:off x="755576" y="188640"/>
            <a:ext cx="2088232" cy="5247353"/>
          </a:xfrm>
          <a:prstGeom prst="rect">
            <a:avLst/>
          </a:prstGeom>
        </p:spPr>
      </p:pic>
      <p:pic>
        <p:nvPicPr>
          <p:cNvPr id="5" name="Рисунок 4">
            <a:extLst>
              <a:ext uri="{FF2B5EF4-FFF2-40B4-BE49-F238E27FC236}">
                <a16:creationId xmlns:a16="http://schemas.microsoft.com/office/drawing/2014/main" id="{BAA476E3-746B-4BB0-BFD9-52A53F25D30A}"/>
              </a:ext>
            </a:extLst>
          </p:cNvPr>
          <p:cNvPicPr>
            <a:picLocks noChangeAspect="1"/>
          </p:cNvPicPr>
          <p:nvPr/>
        </p:nvPicPr>
        <p:blipFill>
          <a:blip r:embed="rId3"/>
          <a:stretch>
            <a:fillRect/>
          </a:stretch>
        </p:blipFill>
        <p:spPr>
          <a:xfrm>
            <a:off x="3563888" y="188640"/>
            <a:ext cx="5014310" cy="6472938"/>
          </a:xfrm>
          <a:prstGeom prst="rect">
            <a:avLst/>
          </a:prstGeom>
        </p:spPr>
      </p:pic>
    </p:spTree>
    <p:extLst>
      <p:ext uri="{BB962C8B-B14F-4D97-AF65-F5344CB8AC3E}">
        <p14:creationId xmlns:p14="http://schemas.microsoft.com/office/powerpoint/2010/main" val="327329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a:t>5. Антикорупційна політика на євроінтеграційному шляху України</a:t>
            </a:r>
            <a:endParaRPr lang="ru-RU" b="1" i="1" dirty="0"/>
          </a:p>
        </p:txBody>
      </p:sp>
      <p:sp>
        <p:nvSpPr>
          <p:cNvPr id="6" name="Объект 5"/>
          <p:cNvSpPr>
            <a:spLocks noGrp="1"/>
          </p:cNvSpPr>
          <p:nvPr>
            <p:ph idx="1"/>
          </p:nvPr>
        </p:nvSpPr>
        <p:spPr>
          <a:xfrm>
            <a:off x="822960" y="1100628"/>
            <a:ext cx="5621248" cy="3912547"/>
          </a:xfrm>
        </p:spPr>
        <p:txBody>
          <a:bodyPr>
            <a:normAutofit fontScale="77500" lnSpcReduction="20000"/>
          </a:bodyPr>
          <a:lstStyle/>
          <a:p>
            <a:r>
              <a:rPr lang="uk-UA" dirty="0"/>
              <a:t>Аналізуючи особливості боротьби з корупційними злочинами у Японії, Сінгапурі, Південній Кореї, Італії, США, Грузії та інших країнах, можна сформувати уявлення про основи передової національної антикорупційної стратегії, розвиток якої необхідний в сьогоднішній Україні:</a:t>
            </a:r>
          </a:p>
          <a:p>
            <a:r>
              <a:rPr lang="uk-UA" b="0" dirty="0"/>
              <a:t>1. Сильна політична воля вищого керівництва держави до боротьби з корупцією і сформована на її основі єдина державна політика у сфері боротьби з корупцією, яка б включала комплекс заходів державного, політичного, економічного, соціального і правового характеру.</a:t>
            </a:r>
          </a:p>
          <a:p>
            <a:r>
              <a:rPr lang="uk-UA" b="0" dirty="0"/>
              <a:t>2. Організований соціальний контроль з боку громадянського суспільства за всією системою державного адміністрування (неодмінною умовою для цього є створення атмосфери прозорості) і забезпечена можливість порушення в цих рамках кримінального переслідування правопорушників. Важливу роль тут відіграють дійсно незалежні засоби масової інформації.</a:t>
            </a:r>
          </a:p>
          <a:p>
            <a:r>
              <a:rPr lang="uk-UA" b="0" dirty="0"/>
              <a:t>3. Незалежність судової влади. Такий підхід усебічно ілюструє правоохоронна система Італії, США, Великої Британії, Франції та інших країн.</a:t>
            </a:r>
          </a:p>
          <a:p>
            <a:r>
              <a:rPr lang="uk-UA" b="0" dirty="0"/>
              <a:t>4. Жорстка підзвітність осіб, які наділені владними повноваженнями, перед реально незалежним органом, що здійснює моніторинг чистоти діяльності державних службовців, а також наділений повноваженнями з притягнення до відповідальності посадовців незалежно від їхнього місця в ієрархічній структурі влади.</a:t>
            </a:r>
            <a:endParaRPr lang="uk-UA" dirty="0"/>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20486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64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1"/>
          </p:nvPr>
        </p:nvSpPr>
        <p:spPr>
          <a:xfrm>
            <a:off x="971600" y="980728"/>
            <a:ext cx="2691720" cy="2547744"/>
          </a:xfrm>
        </p:spPr>
        <p:txBody>
          <a:bodyPr>
            <a:normAutofit fontScale="47500" lnSpcReduction="20000"/>
          </a:bodyPr>
          <a:lstStyle/>
          <a:p>
            <a:r>
              <a:rPr lang="ru-RU" b="0" dirty="0"/>
              <a:t>68 </a:t>
            </a:r>
            <a:r>
              <a:rPr lang="uk-UA" b="0" dirty="0"/>
              <a:t>відсотків європейців вважають, що корупція є поширеним явищем у їхній країні. Про це говорять дані соціологічних опитувань</a:t>
            </a:r>
            <a:r>
              <a:rPr lang="ru-RU" b="0" dirty="0"/>
              <a:t> </a:t>
            </a:r>
            <a:r>
              <a:rPr lang="en-GB" b="0" dirty="0">
                <a:hlinkClick r:id="rId2"/>
              </a:rPr>
              <a:t>Eurobarometer </a:t>
            </a:r>
            <a:r>
              <a:rPr lang="ru-RU" b="0" dirty="0" err="1">
                <a:hlinkClick r:id="rId2"/>
              </a:rPr>
              <a:t>від</a:t>
            </a:r>
            <a:r>
              <a:rPr lang="ru-RU" b="0" dirty="0">
                <a:hlinkClick r:id="rId2"/>
              </a:rPr>
              <a:t> </a:t>
            </a:r>
            <a:r>
              <a:rPr lang="ru-RU" b="0" dirty="0" err="1">
                <a:hlinkClick r:id="rId2"/>
              </a:rPr>
              <a:t>жовтня</a:t>
            </a:r>
            <a:r>
              <a:rPr lang="ru-RU" b="0" dirty="0">
                <a:hlinkClick r:id="rId2"/>
              </a:rPr>
              <a:t> 2017 року</a:t>
            </a:r>
            <a:r>
              <a:rPr lang="ru-RU" b="0" dirty="0"/>
              <a:t>.</a:t>
            </a:r>
          </a:p>
          <a:p>
            <a:r>
              <a:rPr lang="uk-UA" b="0" dirty="0"/>
              <a:t>Водночас, лише 2 відсотки опитаних особисто піддавались корупції, а 3 відсотки — були свідками корупційних дій.</a:t>
            </a:r>
            <a:endParaRPr lang="uk-UA" dirty="0"/>
          </a:p>
        </p:txBody>
      </p:sp>
      <p:pic>
        <p:nvPicPr>
          <p:cNvPr id="9218" name="Picture 2" descr="https://miro.medium.com/max/1750/0*aTwhQQgpjGJ1ksfM"/>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683568" y="2972937"/>
            <a:ext cx="3200400" cy="231628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b="1" dirty="0" err="1"/>
              <a:t>Чого</a:t>
            </a:r>
            <a:r>
              <a:rPr lang="ru-RU" b="1" dirty="0"/>
              <a:t> </a:t>
            </a:r>
            <a:r>
              <a:rPr lang="ru-RU" b="1" dirty="0" err="1"/>
              <a:t>вчить</a:t>
            </a:r>
            <a:r>
              <a:rPr lang="ru-RU" b="1" dirty="0"/>
              <a:t> </a:t>
            </a:r>
            <a:r>
              <a:rPr lang="ru-RU" b="1" dirty="0" err="1"/>
              <a:t>досвід</a:t>
            </a:r>
            <a:r>
              <a:rPr lang="ru-RU" b="1" dirty="0"/>
              <a:t> ЄС?</a:t>
            </a:r>
            <a:endParaRPr lang="ru-RU" dirty="0"/>
          </a:p>
        </p:txBody>
      </p:sp>
      <p:sp>
        <p:nvSpPr>
          <p:cNvPr id="6" name="Прямоугольник 5"/>
          <p:cNvSpPr/>
          <p:nvPr/>
        </p:nvSpPr>
        <p:spPr>
          <a:xfrm>
            <a:off x="4067944" y="1268760"/>
            <a:ext cx="4572000" cy="2862322"/>
          </a:xfrm>
          <a:prstGeom prst="rect">
            <a:avLst/>
          </a:prstGeom>
          <a:solidFill>
            <a:schemeClr val="accent3">
              <a:lumMod val="20000"/>
              <a:lumOff val="80000"/>
            </a:schemeClr>
          </a:solidFill>
        </p:spPr>
        <p:txBody>
          <a:bodyPr>
            <a:spAutoFit/>
          </a:bodyPr>
          <a:lstStyle/>
          <a:p>
            <a:r>
              <a:rPr lang="uk-UA" dirty="0"/>
              <a:t>Антикорупційна політика - це комплекс правових, економічних, освітніх, виховних, організаційних та інших заходів, спрямованих на створення системи запобігання та протидії корупції і усунення причин її виникнення.</a:t>
            </a:r>
          </a:p>
          <a:p>
            <a:r>
              <a:rPr lang="uk-UA" dirty="0"/>
              <a:t>Метою антикорупційної політики є зниження рівня корупції та забезпечення захисту прав і законних інтересів громадян та суспільства від її негативних наслідків.</a:t>
            </a:r>
          </a:p>
        </p:txBody>
      </p:sp>
      <p:sp>
        <p:nvSpPr>
          <p:cNvPr id="7" name="Прямоугольник 6"/>
          <p:cNvSpPr/>
          <p:nvPr/>
        </p:nvSpPr>
        <p:spPr>
          <a:xfrm>
            <a:off x="4906905" y="4077072"/>
            <a:ext cx="4203267" cy="646331"/>
          </a:xfrm>
          <a:prstGeom prst="rect">
            <a:avLst/>
          </a:prstGeom>
          <a:solidFill>
            <a:schemeClr val="accent2">
              <a:lumMod val="60000"/>
              <a:lumOff val="40000"/>
            </a:schemeClr>
          </a:solidFill>
        </p:spPr>
        <p:txBody>
          <a:bodyPr wrap="none">
            <a:spAutoFit/>
          </a:bodyPr>
          <a:lstStyle/>
          <a:p>
            <a:r>
              <a:rPr lang="uk-UA" dirty="0">
                <a:hlinkClick r:id="rId4"/>
              </a:rPr>
              <a:t>Антикорупційний портал за посиланням </a:t>
            </a:r>
          </a:p>
          <a:p>
            <a:r>
              <a:rPr lang="en-GB" dirty="0">
                <a:hlinkClick r:id="rId4"/>
              </a:rPr>
              <a:t>http://www.acrc.org.ua/ua/policy/</a:t>
            </a:r>
            <a:endParaRPr lang="ru-RU" dirty="0"/>
          </a:p>
        </p:txBody>
      </p:sp>
    </p:spTree>
    <p:extLst>
      <p:ext uri="{BB962C8B-B14F-4D97-AF65-F5344CB8AC3E}">
        <p14:creationId xmlns:p14="http://schemas.microsoft.com/office/powerpoint/2010/main" val="2861673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107504" y="116632"/>
            <a:ext cx="3024336" cy="4608512"/>
          </a:xfrm>
        </p:spPr>
        <p:txBody>
          <a:bodyPr>
            <a:normAutofit fontScale="47500" lnSpcReduction="20000"/>
          </a:bodyPr>
          <a:lstStyle/>
          <a:p>
            <a:r>
              <a:rPr lang="uk-UA" dirty="0"/>
              <a:t>Румунія</a:t>
            </a:r>
            <a:r>
              <a:rPr lang="uk-UA" b="0" dirty="0"/>
              <a:t>. Національний антикорупційний директорат </a:t>
            </a:r>
            <a:r>
              <a:rPr lang="uk-UA" b="0" dirty="0">
                <a:hlinkClick r:id="rId2"/>
              </a:rPr>
              <a:t>Румунії</a:t>
            </a:r>
            <a:r>
              <a:rPr lang="uk-UA" b="0" dirty="0"/>
              <a:t> вже має у своєму наробку безліч успішних розслідувань та </a:t>
            </a:r>
            <a:r>
              <a:rPr lang="uk-UA" b="0" dirty="0" err="1"/>
              <a:t>обвинувачувальних</a:t>
            </a:r>
            <a:r>
              <a:rPr lang="uk-UA" b="0" dirty="0"/>
              <a:t> </a:t>
            </a:r>
            <a:r>
              <a:rPr lang="uk-UA" b="0" dirty="0" err="1"/>
              <a:t>вироків</a:t>
            </a:r>
            <a:r>
              <a:rPr lang="uk-UA" b="0" dirty="0"/>
              <a:t> проти високопосадовців. Тут за ґратами опинилися екс-прем’єр, брат колишнього президента, а мера столиці — відсторонено від посади. Судова система також є досить ефективною у розгляді складних справ.</a:t>
            </a:r>
          </a:p>
          <a:p>
            <a:r>
              <a:rPr lang="uk-UA" b="0" dirty="0"/>
              <a:t>Національне агентство добросовісності займається питаннями конфлікту інтересів та статків високопосадовців.</a:t>
            </a:r>
          </a:p>
          <a:p>
            <a:r>
              <a:rPr lang="uk-UA" b="0" dirty="0"/>
              <a:t>Боротьбу з корупцією в Румунія моторить та контролює Європейський Союз.</a:t>
            </a:r>
          </a:p>
          <a:p>
            <a:r>
              <a:rPr lang="uk-UA" b="0" dirty="0">
                <a:hlinkClick r:id="rId3"/>
              </a:rPr>
              <a:t>Кримінальну відповідальність</a:t>
            </a:r>
            <a:r>
              <a:rPr lang="uk-UA" b="0" dirty="0"/>
              <a:t> тут несуть не лише ті, хто бере хабар, — для них передбачене ув’язнення до 13 років, — але й ті, хто дає. Проте для них термін ув’язнення менший — 7 років.</a:t>
            </a:r>
          </a:p>
          <a:p>
            <a:endParaRPr lang="uk-UA" dirty="0"/>
          </a:p>
        </p:txBody>
      </p:sp>
      <p:sp>
        <p:nvSpPr>
          <p:cNvPr id="3" name="Объект 2"/>
          <p:cNvSpPr>
            <a:spLocks noGrp="1"/>
          </p:cNvSpPr>
          <p:nvPr>
            <p:ph sz="half" idx="2"/>
          </p:nvPr>
        </p:nvSpPr>
        <p:spPr>
          <a:xfrm>
            <a:off x="2987824" y="188640"/>
            <a:ext cx="2952328" cy="4464496"/>
          </a:xfrm>
        </p:spPr>
        <p:txBody>
          <a:bodyPr>
            <a:normAutofit fontScale="47500" lnSpcReduction="20000"/>
          </a:bodyPr>
          <a:lstStyle/>
          <a:p>
            <a:r>
              <a:rPr lang="uk-UA" dirty="0"/>
              <a:t>Франція</a:t>
            </a:r>
            <a:r>
              <a:rPr lang="uk-UA" b="0" dirty="0"/>
              <a:t> також є однією з найменш корумпованих країн. Тут діє більш превентивна модель. Головна служба боротьби з корупцією лише надає інформацію та допомогу іншим органам у розслідуванні, підтриманні обвинувачення та винесенні судових вердиктів. Власних повноважень розслідувати справи у неї немає.</a:t>
            </a:r>
          </a:p>
          <a:p>
            <a:r>
              <a:rPr lang="uk-UA" b="0" dirty="0"/>
              <a:t>Основні недоліки антикорупційної системи Франції, відповідно до дослідження, такі: недостатня незалежність, адже Служба працює в рамках Міністерства юстиції; практична відсутність правоохоронних та розслідуваних повноважень; а також слабкі санкції. Так, у 2011 році за корупційні злочини </a:t>
            </a:r>
            <a:r>
              <a:rPr lang="uk-UA" b="0" dirty="0" err="1"/>
              <a:t>рідко</a:t>
            </a:r>
            <a:r>
              <a:rPr lang="uk-UA" b="0" dirty="0"/>
              <a:t> саджали у в’язницю. Частіше встановлювали штраф у 850 євро.</a:t>
            </a:r>
          </a:p>
          <a:p>
            <a:endParaRPr lang="uk-UA" dirty="0"/>
          </a:p>
        </p:txBody>
      </p:sp>
      <p:sp>
        <p:nvSpPr>
          <p:cNvPr id="5" name="Объект 2"/>
          <p:cNvSpPr txBox="1">
            <a:spLocks/>
          </p:cNvSpPr>
          <p:nvPr/>
        </p:nvSpPr>
        <p:spPr>
          <a:xfrm>
            <a:off x="5724128" y="116632"/>
            <a:ext cx="3200400" cy="460851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ts val="800"/>
              </a:spcBef>
              <a:buFont typeface="Arial" pitchFamily="34" charset="0"/>
              <a:buNone/>
              <a:defRPr sz="28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9pPr>
          </a:lstStyle>
          <a:p>
            <a:r>
              <a:rPr lang="uk-UA" dirty="0"/>
              <a:t>Норвегія</a:t>
            </a:r>
            <a:r>
              <a:rPr lang="uk-UA" b="0" dirty="0"/>
              <a:t>. Тут боротьбою з корупцією займаються два органи: спеціалізована поліція та спеціалізована прокуратура. Вони відповідно звітують Національному директорату поліції та Генеральному прокурору. Ці органи займаються лише серйозними та важливими справами. Інші справи розслідує поліція. Про це пишуть автори дослідження “</a:t>
            </a:r>
            <a:r>
              <a:rPr lang="uk-UA" b="0" dirty="0">
                <a:hlinkClick r:id="rId4"/>
              </a:rPr>
              <a:t>Порівняльний аналіз антикорупційних моделей країн ОЕСР (Азія та Європа) та чинна антикорупційна платформа Австралії</a:t>
            </a:r>
            <a:r>
              <a:rPr lang="uk-UA" b="0" dirty="0"/>
              <a:t>” Зої Мітчелл, </a:t>
            </a:r>
            <a:r>
              <a:rPr lang="uk-UA" b="0" dirty="0" err="1"/>
              <a:t>Шеннон</a:t>
            </a:r>
            <a:r>
              <a:rPr lang="uk-UA" b="0" dirty="0"/>
              <a:t> </a:t>
            </a:r>
            <a:r>
              <a:rPr lang="uk-UA" b="0" dirty="0" err="1"/>
              <a:t>Меррінґтон</a:t>
            </a:r>
            <a:r>
              <a:rPr lang="uk-UA" b="0" dirty="0"/>
              <a:t> та Пітер Белл.</a:t>
            </a:r>
          </a:p>
          <a:p>
            <a:r>
              <a:rPr lang="uk-UA" b="0" dirty="0"/>
              <a:t>В результаті, Норвегія є однією з найменш корумпованих країн світу. Водночас, це може бути результатом не стільки антикорупційної моделі, скільки культури країни.</a:t>
            </a:r>
          </a:p>
          <a:p>
            <a:endParaRPr lang="uk-UA" dirty="0"/>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4437112"/>
            <a:ext cx="2842667" cy="207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167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pravda.com/images/doc/9/1/9163cfa-2015-page-001.01.001-admin-vidpovidalnist-30-original.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251520" y="332656"/>
            <a:ext cx="3888432" cy="54990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Боротьба з корупцією – що обіцяють кандидати в президенти » Слово ..."/>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283968" y="332656"/>
            <a:ext cx="468052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852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Инфографика об ответственности антикоррупционных органов"/>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79512" y="332656"/>
            <a:ext cx="6393342" cy="4519807"/>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6"/>
          <p:cNvSpPr>
            <a:spLocks noGrp="1"/>
          </p:cNvSpPr>
          <p:nvPr>
            <p:ph sz="half" idx="2"/>
          </p:nvPr>
        </p:nvSpPr>
        <p:spPr>
          <a:xfrm>
            <a:off x="6660232" y="404664"/>
            <a:ext cx="2048272" cy="4360536"/>
          </a:xfrm>
          <a:solidFill>
            <a:schemeClr val="accent3">
              <a:lumMod val="20000"/>
              <a:lumOff val="80000"/>
            </a:schemeClr>
          </a:solidFill>
        </p:spPr>
        <p:txBody>
          <a:bodyPr>
            <a:normAutofit fontScale="55000" lnSpcReduction="20000"/>
          </a:bodyPr>
          <a:lstStyle/>
          <a:p>
            <a:r>
              <a:rPr lang="uk-UA" dirty="0"/>
              <a:t>Більше інформації щодо реалізації антикорупційної політики в Україні за посиланням</a:t>
            </a:r>
          </a:p>
          <a:p>
            <a:r>
              <a:rPr lang="en-GB" dirty="0">
                <a:hlinkClick r:id="rId3"/>
              </a:rPr>
              <a:t>https://www.slideshare.net/ssuser303b641/ss-65779638</a:t>
            </a:r>
            <a:endParaRPr lang="uk-UA" dirty="0"/>
          </a:p>
          <a:p>
            <a:r>
              <a:rPr lang="en-GB" dirty="0">
                <a:hlinkClick r:id="rId4"/>
              </a:rPr>
              <a:t>https://rpr.org.ua/wp-content/uploads/2020/02/anticorruptions.pdf</a:t>
            </a:r>
            <a:endParaRPr lang="uk-UA" dirty="0"/>
          </a:p>
          <a:p>
            <a:r>
              <a:rPr lang="en-GB" dirty="0">
                <a:hlinkClick r:id="rId5"/>
              </a:rPr>
              <a:t>https://nazk.gov.ua/uk/novyny/antykoruptsijna-polityka/</a:t>
            </a:r>
            <a:endParaRPr lang="uk-UA" dirty="0"/>
          </a:p>
          <a:p>
            <a:r>
              <a:rPr lang="en-GB" dirty="0">
                <a:hlinkClick r:id="rId6"/>
              </a:rPr>
              <a:t>https://nabu.gov.ua/</a:t>
            </a:r>
            <a:endParaRPr lang="uk-UA" dirty="0"/>
          </a:p>
          <a:p>
            <a:r>
              <a:rPr lang="en-GB" dirty="0">
                <a:hlinkClick r:id="rId7"/>
              </a:rPr>
              <a:t>https://dbr.gov.ua/</a:t>
            </a:r>
            <a:endParaRPr lang="uk-UA" dirty="0"/>
          </a:p>
          <a:p>
            <a:r>
              <a:rPr lang="en-GB" dirty="0">
                <a:hlinkClick r:id="rId8"/>
              </a:rPr>
              <a:t>https://www.facebook.com/sap.gov.ua/</a:t>
            </a:r>
            <a:endParaRPr lang="ru-RU" dirty="0"/>
          </a:p>
        </p:txBody>
      </p:sp>
    </p:spTree>
    <p:extLst>
      <p:ext uri="{BB962C8B-B14F-4D97-AF65-F5344CB8AC3E}">
        <p14:creationId xmlns:p14="http://schemas.microsoft.com/office/powerpoint/2010/main" val="3408621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Джерела </a:t>
            </a:r>
            <a:endParaRPr lang="ru-RU" dirty="0"/>
          </a:p>
        </p:txBody>
      </p:sp>
      <p:sp>
        <p:nvSpPr>
          <p:cNvPr id="3" name="Объект 2"/>
          <p:cNvSpPr>
            <a:spLocks noGrp="1"/>
          </p:cNvSpPr>
          <p:nvPr>
            <p:ph idx="1"/>
          </p:nvPr>
        </p:nvSpPr>
        <p:spPr/>
        <p:txBody>
          <a:bodyPr/>
          <a:lstStyle/>
          <a:p>
            <a:r>
              <a:rPr lang="en-GB" dirty="0">
                <a:hlinkClick r:id="rId2"/>
              </a:rPr>
              <a:t>https://www.ukrinform.ua/rubric-polytics/2466054-korupcia-v-ukraini-ekspert-oon-ozvuciv-sistemnij-pidhid.html</a:t>
            </a:r>
            <a:endParaRPr lang="uk-UA" dirty="0"/>
          </a:p>
          <a:p>
            <a:r>
              <a:rPr lang="en-GB" dirty="0">
                <a:hlinkClick r:id="rId3"/>
              </a:rPr>
              <a:t>https://vseosvita.ua/library/prezentacia-sistemnij-pidhid-1525.html</a:t>
            </a:r>
            <a:endParaRPr lang="uk-UA" dirty="0"/>
          </a:p>
          <a:p>
            <a:r>
              <a:rPr lang="en-GB" dirty="0">
                <a:hlinkClick r:id="rId4"/>
              </a:rPr>
              <a:t>http://nbuviap.gov.ua/index.php?option=com_content&amp;view=article&amp;id=1260:antikoruptsijna-politika-v-ukrajini&amp;catid=8&amp;Itemid=350</a:t>
            </a:r>
            <a:endParaRPr lang="uk-UA" dirty="0"/>
          </a:p>
          <a:p>
            <a:r>
              <a:rPr lang="en-GB" dirty="0">
                <a:hlinkClick r:id="rId5"/>
              </a:rPr>
              <a:t>https://medium.com/@euukrainecoop/anticorruption-in-eu-35d0f6258e9e</a:t>
            </a:r>
            <a:endParaRPr lang="uk-UA" dirty="0"/>
          </a:p>
          <a:p>
            <a:r>
              <a:rPr lang="en-GB" dirty="0">
                <a:hlinkClick r:id="rId6"/>
              </a:rPr>
              <a:t>https://www.slovoidilo.ua/2020/05/01/infografika/finansy/skilky-koshtiv-vytratyla-ukrayina-utrymannya-antykorupczijnyx-orhaniv</a:t>
            </a:r>
            <a:endParaRPr lang="uk-UA" dirty="0"/>
          </a:p>
          <a:p>
            <a:endParaRPr lang="ru-RU" dirty="0"/>
          </a:p>
        </p:txBody>
      </p:sp>
    </p:spTree>
    <p:extLst>
      <p:ext uri="{BB962C8B-B14F-4D97-AF65-F5344CB8AC3E}">
        <p14:creationId xmlns:p14="http://schemas.microsoft.com/office/powerpoint/2010/main" val="2591418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0648"/>
            <a:ext cx="6101379" cy="4570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11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2"/>
          <p:cNvSpPr>
            <a:spLocks noChangeArrowheads="1"/>
          </p:cNvSpPr>
          <p:nvPr/>
        </p:nvSpPr>
        <p:spPr bwMode="auto">
          <a:xfrm>
            <a:off x="349250" y="549275"/>
            <a:ext cx="83629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uk-UA" altLang="en-US" sz="2000" dirty="0">
                <a:solidFill>
                  <a:srgbClr val="211D1E"/>
                </a:solidFill>
                <a:latin typeface="Myriad Pro" pitchFamily="34" charset="0"/>
              </a:rPr>
              <a:t>Під проектом у публічній сфері розуміють комплекс взаємопов’язаних </a:t>
            </a:r>
            <a:r>
              <a:rPr lang="uk-UA" altLang="en-US" sz="2000" dirty="0" err="1">
                <a:solidFill>
                  <a:srgbClr val="211D1E"/>
                </a:solidFill>
                <a:latin typeface="Myriad Pro" pitchFamily="34" charset="0"/>
              </a:rPr>
              <a:t>логічно</a:t>
            </a:r>
            <a:r>
              <a:rPr lang="uk-UA" altLang="en-US" sz="2000" dirty="0">
                <a:solidFill>
                  <a:srgbClr val="211D1E"/>
                </a:solidFill>
                <a:latin typeface="Myriad Pro" pitchFamily="34" charset="0"/>
              </a:rPr>
              <a:t>-структурованих завдань і заходів, упорядкованих у масштабі часу, </a:t>
            </a:r>
            <a:r>
              <a:rPr lang="uk-UA" altLang="en-US" sz="2000" b="1" i="1" dirty="0">
                <a:solidFill>
                  <a:srgbClr val="211D1E"/>
                </a:solidFill>
                <a:latin typeface="Myriad Pro" pitchFamily="34" charset="0"/>
              </a:rPr>
              <a:t>які спрямовані на розв’язання найважливіших проблем розвитку держави, окремих галузей економіки, адміністративно-територіальних одиниць чи територіальних громад, організацій та установ </a:t>
            </a:r>
            <a:r>
              <a:rPr lang="uk-UA" altLang="en-US" sz="2000" dirty="0">
                <a:solidFill>
                  <a:srgbClr val="211D1E"/>
                </a:solidFill>
                <a:latin typeface="Myriad Pro" pitchFamily="34" charset="0"/>
              </a:rPr>
              <a:t>і здійснюються в умовах фінансових та інших ресурсних обмежень у визначені терміни.</a:t>
            </a:r>
            <a:r>
              <a:rPr lang="uk-UA" altLang="en-US" sz="2000" b="1" dirty="0">
                <a:solidFill>
                  <a:srgbClr val="211D1E"/>
                </a:solidFill>
                <a:latin typeface="Myriad Pro" pitchFamily="34" charset="0"/>
              </a:rPr>
              <a:t> </a:t>
            </a:r>
            <a:endParaRPr lang="uk-UA" altLang="en-US" sz="2000" dirty="0">
              <a:solidFill>
                <a:srgbClr val="211D1E"/>
              </a:solidFill>
              <a:latin typeface="Myriad Pro" pitchFamily="34" charset="0"/>
            </a:endParaRPr>
          </a:p>
          <a:p>
            <a:pPr algn="just">
              <a:spcBef>
                <a:spcPct val="0"/>
              </a:spcBef>
              <a:buFontTx/>
              <a:buNone/>
            </a:pPr>
            <a:r>
              <a:rPr lang="uk-UA" altLang="en-US" sz="2000" b="1" i="1" dirty="0">
                <a:solidFill>
                  <a:schemeClr val="accent1"/>
                </a:solidFill>
                <a:latin typeface="Myriad Pro" pitchFamily="34" charset="0"/>
              </a:rPr>
              <a:t>Особливістю проектів у публічній сфері </a:t>
            </a:r>
            <a:r>
              <a:rPr lang="uk-UA" altLang="en-US" sz="2000" dirty="0">
                <a:solidFill>
                  <a:schemeClr val="accent1"/>
                </a:solidFill>
                <a:latin typeface="Myriad Pro" pitchFamily="34" charset="0"/>
              </a:rPr>
              <a:t>є розв’язання проблем, які винесені на урядовий порядок денний та формалізовані (описані) у відповідних урядових документах – урядовій програмі, концепціях чи стратегіях у формі стратегічних пріоритетів чи завдань. </a:t>
            </a:r>
            <a:endParaRPr lang="uk-UA" altLang="en-US" sz="2000" dirty="0">
              <a:solidFill>
                <a:schemeClr val="accent1"/>
              </a:solidFill>
            </a:endParaRPr>
          </a:p>
        </p:txBody>
      </p:sp>
      <p:sp>
        <p:nvSpPr>
          <p:cNvPr id="6147" name="Прямоугольник 3"/>
          <p:cNvSpPr>
            <a:spLocks noChangeArrowheads="1"/>
          </p:cNvSpPr>
          <p:nvPr/>
        </p:nvSpPr>
        <p:spPr bwMode="auto">
          <a:xfrm>
            <a:off x="345858" y="4325529"/>
            <a:ext cx="83629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uk-UA" altLang="en-US" sz="2100" b="1" dirty="0">
                <a:solidFill>
                  <a:srgbClr val="211D1E"/>
                </a:solidFill>
                <a:latin typeface="Myriad Pro" pitchFamily="34" charset="0"/>
              </a:rPr>
              <a:t>Сукупність проектів складає програму або портфель проектів. </a:t>
            </a:r>
            <a:endParaRPr lang="uk-UA" altLang="en-US" sz="2100" b="1" dirty="0"/>
          </a:p>
        </p:txBody>
      </p:sp>
    </p:spTree>
    <p:extLst>
      <p:ext uri="{BB962C8B-B14F-4D97-AF65-F5344CB8AC3E}">
        <p14:creationId xmlns:p14="http://schemas.microsoft.com/office/powerpoint/2010/main" val="42016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4"/>
          <p:cNvSpPr>
            <a:spLocks noChangeArrowheads="1"/>
          </p:cNvSpPr>
          <p:nvPr/>
        </p:nvSpPr>
        <p:spPr bwMode="auto">
          <a:xfrm>
            <a:off x="468313" y="549275"/>
            <a:ext cx="8483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uk-UA" altLang="en-US" sz="2000" b="1" dirty="0">
                <a:solidFill>
                  <a:srgbClr val="211D1E"/>
                </a:solidFill>
                <a:latin typeface="Myriad Pro" pitchFamily="34" charset="0"/>
              </a:rPr>
              <a:t>Програма – це сукупність взаємопов`язаних за ресурсами, виконавцями і термінами проектів, які потребують координації та управління реалізацією для досягнення спільної мети. </a:t>
            </a:r>
            <a:endParaRPr lang="uk-UA" altLang="en-US" sz="2000" dirty="0">
              <a:solidFill>
                <a:srgbClr val="211D1E"/>
              </a:solidFill>
              <a:latin typeface="Myriad Pro" pitchFamily="34" charset="0"/>
            </a:endParaRPr>
          </a:p>
          <a:p>
            <a:pPr algn="just">
              <a:spcBef>
                <a:spcPct val="0"/>
              </a:spcBef>
              <a:buFontTx/>
              <a:buNone/>
            </a:pPr>
            <a:endParaRPr lang="uk-UA" altLang="en-US" sz="2000" b="1" dirty="0">
              <a:solidFill>
                <a:srgbClr val="211D1E"/>
              </a:solidFill>
              <a:latin typeface="Myriad Pro" pitchFamily="34" charset="0"/>
            </a:endParaRPr>
          </a:p>
          <a:p>
            <a:pPr algn="ctr">
              <a:spcBef>
                <a:spcPct val="0"/>
              </a:spcBef>
              <a:buFontTx/>
              <a:buNone/>
            </a:pPr>
            <a:r>
              <a:rPr lang="uk-UA" altLang="en-US" sz="2000" b="1" dirty="0">
                <a:solidFill>
                  <a:srgbClr val="211D1E"/>
                </a:solidFill>
                <a:latin typeface="Myriad Pro" pitchFamily="34" charset="0"/>
              </a:rPr>
              <a:t>програма </a:t>
            </a:r>
            <a:r>
              <a:rPr lang="uk-UA" altLang="en-US" sz="2000" dirty="0">
                <a:solidFill>
                  <a:srgbClr val="211D1E"/>
                </a:solidFill>
                <a:latin typeface="Myriad Pro" pitchFamily="34" charset="0"/>
              </a:rPr>
              <a:t>може: </a:t>
            </a:r>
          </a:p>
          <a:p>
            <a:pPr>
              <a:spcBef>
                <a:spcPct val="0"/>
              </a:spcBef>
              <a:buFontTx/>
              <a:buNone/>
            </a:pPr>
            <a:r>
              <a:rPr lang="uk-UA" altLang="en-US" sz="2000" dirty="0">
                <a:solidFill>
                  <a:srgbClr val="211D1E"/>
                </a:solidFill>
                <a:latin typeface="Myriad Pro" pitchFamily="34" charset="0"/>
              </a:rPr>
              <a:t>- охоплювати увесь сектор (наприклад, програма для сектору охорони здоров`я ); </a:t>
            </a:r>
          </a:p>
          <a:p>
            <a:pPr>
              <a:spcBef>
                <a:spcPct val="0"/>
              </a:spcBef>
              <a:buFontTx/>
              <a:buNone/>
            </a:pPr>
            <a:r>
              <a:rPr lang="uk-UA" altLang="en-US" sz="2000" dirty="0">
                <a:solidFill>
                  <a:srgbClr val="211D1E"/>
                </a:solidFill>
                <a:latin typeface="Myriad Pro" pitchFamily="34" charset="0"/>
              </a:rPr>
              <a:t>- фокусуватися на одній частині сектору (наприклад, для сектору охорони здоров’я програма первинної медичної допомоги); </a:t>
            </a:r>
          </a:p>
          <a:p>
            <a:pPr>
              <a:spcBef>
                <a:spcPct val="0"/>
              </a:spcBef>
              <a:buFontTx/>
              <a:buNone/>
            </a:pPr>
            <a:r>
              <a:rPr lang="uk-UA" altLang="en-US" sz="2000" dirty="0">
                <a:solidFill>
                  <a:srgbClr val="211D1E"/>
                </a:solidFill>
                <a:latin typeface="Myriad Pro" pitchFamily="34" charset="0"/>
              </a:rPr>
              <a:t>- представляти собою “пакет” проектів з однаковою темою/фокусом (наприклад, програма </a:t>
            </a:r>
            <a:r>
              <a:rPr lang="uk-UA" altLang="en-US" sz="2000" dirty="0" err="1">
                <a:solidFill>
                  <a:srgbClr val="211D1E"/>
                </a:solidFill>
                <a:latin typeface="Myriad Pro" pitchFamily="34" charset="0"/>
              </a:rPr>
              <a:t>зв’язків</a:t>
            </a:r>
            <a:r>
              <a:rPr lang="uk-UA" altLang="en-US" sz="2000" dirty="0">
                <a:solidFill>
                  <a:srgbClr val="211D1E"/>
                </a:solidFill>
                <a:latin typeface="Myriad Pro" pitchFamily="34" charset="0"/>
              </a:rPr>
              <a:t> між університетами країн Південно-Східної Азії і ЄС); </a:t>
            </a:r>
          </a:p>
          <a:p>
            <a:pPr>
              <a:spcBef>
                <a:spcPct val="0"/>
              </a:spcBef>
              <a:buFontTx/>
              <a:buNone/>
            </a:pPr>
            <a:r>
              <a:rPr lang="uk-UA" altLang="en-US" sz="2000" dirty="0">
                <a:solidFill>
                  <a:srgbClr val="211D1E"/>
                </a:solidFill>
                <a:latin typeface="Myriad Pro" pitchFamily="34" charset="0"/>
              </a:rPr>
              <a:t>- бути, по суті, просто великим проектом з цілою низкою різноманітних компонентів. </a:t>
            </a:r>
          </a:p>
        </p:txBody>
      </p:sp>
    </p:spTree>
    <p:extLst>
      <p:ext uri="{BB962C8B-B14F-4D97-AF65-F5344CB8AC3E}">
        <p14:creationId xmlns:p14="http://schemas.microsoft.com/office/powerpoint/2010/main" val="260357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l="5907" t="7805" r="6239" b="17487"/>
          <a:stretch>
            <a:fillRect/>
          </a:stretch>
        </p:blipFill>
        <p:spPr bwMode="auto">
          <a:xfrm>
            <a:off x="4447242" y="3173436"/>
            <a:ext cx="4608512"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Прямоугольник 3"/>
          <p:cNvSpPr>
            <a:spLocks noChangeArrowheads="1"/>
          </p:cNvSpPr>
          <p:nvPr/>
        </p:nvSpPr>
        <p:spPr bwMode="auto">
          <a:xfrm>
            <a:off x="323850" y="196850"/>
            <a:ext cx="86407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uk-UA" altLang="en-US" sz="1800" b="1" dirty="0">
                <a:solidFill>
                  <a:srgbClr val="211D1E"/>
                </a:solidFill>
                <a:latin typeface="Myriad Pro" pitchFamily="34" charset="0"/>
              </a:rPr>
              <a:t>Управління проектами у публічній сфері – </a:t>
            </a:r>
            <a:r>
              <a:rPr lang="uk-UA" altLang="en-US" sz="1800" dirty="0">
                <a:solidFill>
                  <a:srgbClr val="211D1E"/>
                </a:solidFill>
                <a:latin typeface="Myriad Pro" pitchFamily="34" charset="0"/>
              </a:rPr>
              <a:t>це </a:t>
            </a:r>
            <a:r>
              <a:rPr lang="uk-UA" altLang="en-US" sz="1800" i="1" dirty="0">
                <a:solidFill>
                  <a:srgbClr val="211D1E"/>
                </a:solidFill>
                <a:latin typeface="Myriad Pro" pitchFamily="34" charset="0"/>
              </a:rPr>
              <a:t>процес інституалізації </a:t>
            </a:r>
            <a:r>
              <a:rPr lang="uk-UA" altLang="en-US" sz="1800" dirty="0">
                <a:solidFill>
                  <a:srgbClr val="211D1E"/>
                </a:solidFill>
                <a:latin typeface="Myriad Pro" pitchFamily="34" charset="0"/>
              </a:rPr>
              <a:t>у програмно-цільовий формат способів втручання державних органів влади чи органів місцевого самоврядування у соціальну дійсність з метою розв’язання публічної проблеми. При цьому в умовах обмеженого часу та ресурсів створюються унікальні продукти чи послуги, які не розроблялися раніше та відрізняються від існуючих аналогів. </a:t>
            </a:r>
          </a:p>
        </p:txBody>
      </p:sp>
      <p:sp>
        <p:nvSpPr>
          <p:cNvPr id="8196" name="Прямоугольник 4"/>
          <p:cNvSpPr>
            <a:spLocks noChangeArrowheads="1"/>
          </p:cNvSpPr>
          <p:nvPr/>
        </p:nvSpPr>
        <p:spPr bwMode="auto">
          <a:xfrm>
            <a:off x="285408" y="1965325"/>
            <a:ext cx="423068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ru-RU" altLang="en-US" sz="2000" b="1" dirty="0" err="1">
                <a:solidFill>
                  <a:srgbClr val="211D1E"/>
                </a:solidFill>
                <a:latin typeface="Myriad Pro" pitchFamily="34" charset="0"/>
              </a:rPr>
              <a:t>Процес</a:t>
            </a:r>
            <a:r>
              <a:rPr lang="ru-RU" altLang="en-US" sz="2000" b="1" dirty="0">
                <a:solidFill>
                  <a:srgbClr val="211D1E"/>
                </a:solidFill>
                <a:latin typeface="Myriad Pro" pitchFamily="34" charset="0"/>
              </a:rPr>
              <a:t> </a:t>
            </a:r>
            <a:r>
              <a:rPr lang="uk-UA" altLang="en-US" sz="2000" b="1" dirty="0">
                <a:solidFill>
                  <a:srgbClr val="211D1E"/>
                </a:solidFill>
                <a:latin typeface="Myriad Pro" pitchFamily="34" charset="0"/>
              </a:rPr>
              <a:t>інституалізації</a:t>
            </a:r>
            <a:r>
              <a:rPr lang="ru-RU" altLang="en-US" sz="2000" b="1" dirty="0">
                <a:solidFill>
                  <a:srgbClr val="211D1E"/>
                </a:solidFill>
                <a:latin typeface="Myriad Pro" pitchFamily="34" charset="0"/>
              </a:rPr>
              <a:t> </a:t>
            </a:r>
            <a:r>
              <a:rPr lang="ru-RU" altLang="en-US" sz="2000" dirty="0" err="1">
                <a:solidFill>
                  <a:srgbClr val="211D1E"/>
                </a:solidFill>
                <a:latin typeface="Myriad Pro" pitchFamily="34" charset="0"/>
              </a:rPr>
              <a:t>включає</a:t>
            </a:r>
            <a:r>
              <a:rPr lang="ru-RU" altLang="en-US" sz="2000" dirty="0">
                <a:solidFill>
                  <a:srgbClr val="211D1E"/>
                </a:solidFill>
                <a:latin typeface="Myriad Pro" pitchFamily="34" charset="0"/>
              </a:rPr>
              <a:t> : </a:t>
            </a:r>
          </a:p>
          <a:p>
            <a:pPr>
              <a:spcBef>
                <a:spcPct val="0"/>
              </a:spcBef>
              <a:buFontTx/>
              <a:buNone/>
            </a:pPr>
            <a:r>
              <a:rPr lang="ru-RU" altLang="en-US" sz="2000" dirty="0">
                <a:solidFill>
                  <a:srgbClr val="211D1E"/>
                </a:solidFill>
                <a:latin typeface="Myriad Pro" pitchFamily="34" charset="0"/>
              </a:rPr>
              <a:t>- </a:t>
            </a:r>
            <a:r>
              <a:rPr lang="ru-RU" altLang="en-US" sz="2000" dirty="0" err="1">
                <a:solidFill>
                  <a:srgbClr val="211D1E"/>
                </a:solidFill>
                <a:latin typeface="Myriad Pro" pitchFamily="34" charset="0"/>
              </a:rPr>
              <a:t>формування</a:t>
            </a:r>
            <a:r>
              <a:rPr lang="ru-RU" altLang="en-US" sz="2000" dirty="0">
                <a:solidFill>
                  <a:srgbClr val="211D1E"/>
                </a:solidFill>
                <a:latin typeface="Myriad Pro" pitchFamily="34" charset="0"/>
              </a:rPr>
              <a:t> </a:t>
            </a:r>
            <a:r>
              <a:rPr lang="ru-RU" altLang="en-US" sz="2000" dirty="0" err="1">
                <a:solidFill>
                  <a:srgbClr val="211D1E"/>
                </a:solidFill>
                <a:latin typeface="Myriad Pro" pitchFamily="34" charset="0"/>
              </a:rPr>
              <a:t>структури</a:t>
            </a:r>
            <a:r>
              <a:rPr lang="ru-RU" altLang="en-US" sz="2000" dirty="0">
                <a:solidFill>
                  <a:srgbClr val="211D1E"/>
                </a:solidFill>
                <a:latin typeface="Myriad Pro" pitchFamily="34" charset="0"/>
              </a:rPr>
              <a:t> проекту ; </a:t>
            </a:r>
          </a:p>
          <a:p>
            <a:pPr>
              <a:spcBef>
                <a:spcPct val="0"/>
              </a:spcBef>
              <a:buFontTx/>
              <a:buNone/>
            </a:pPr>
            <a:r>
              <a:rPr lang="ru-RU" altLang="en-US" sz="2000" dirty="0">
                <a:solidFill>
                  <a:srgbClr val="211D1E"/>
                </a:solidFill>
                <a:latin typeface="Myriad Pro" pitchFamily="34" charset="0"/>
              </a:rPr>
              <a:t>- </a:t>
            </a:r>
            <a:r>
              <a:rPr lang="ru-RU" altLang="en-US" sz="2000" dirty="0" err="1">
                <a:solidFill>
                  <a:srgbClr val="211D1E"/>
                </a:solidFill>
                <a:latin typeface="Myriad Pro" pitchFamily="34" charset="0"/>
              </a:rPr>
              <a:t>розробку</a:t>
            </a:r>
            <a:r>
              <a:rPr lang="ru-RU" altLang="en-US" sz="2000" dirty="0">
                <a:solidFill>
                  <a:srgbClr val="211D1E"/>
                </a:solidFill>
                <a:latin typeface="Myriad Pro" pitchFamily="34" charset="0"/>
              </a:rPr>
              <a:t> </a:t>
            </a:r>
            <a:r>
              <a:rPr lang="ru-RU" altLang="en-US" sz="2000" dirty="0" err="1">
                <a:solidFill>
                  <a:srgbClr val="211D1E"/>
                </a:solidFill>
                <a:latin typeface="Myriad Pro" pitchFamily="34" charset="0"/>
              </a:rPr>
              <a:t>стратегії</a:t>
            </a:r>
            <a:r>
              <a:rPr lang="ru-RU" altLang="en-US" sz="2000" dirty="0">
                <a:solidFill>
                  <a:srgbClr val="211D1E"/>
                </a:solidFill>
                <a:latin typeface="Myriad Pro" pitchFamily="34" charset="0"/>
              </a:rPr>
              <a:t>; </a:t>
            </a:r>
          </a:p>
          <a:p>
            <a:pPr>
              <a:spcBef>
                <a:spcPct val="0"/>
              </a:spcBef>
              <a:buFontTx/>
              <a:buNone/>
            </a:pPr>
            <a:r>
              <a:rPr lang="ru-RU" altLang="en-US" sz="2000" dirty="0">
                <a:solidFill>
                  <a:srgbClr val="211D1E"/>
                </a:solidFill>
                <a:latin typeface="Myriad Pro" pitchFamily="34" charset="0"/>
              </a:rPr>
              <a:t>- </a:t>
            </a:r>
            <a:r>
              <a:rPr lang="ru-RU" altLang="en-US" sz="2000" dirty="0" err="1">
                <a:solidFill>
                  <a:srgbClr val="211D1E"/>
                </a:solidFill>
                <a:latin typeface="Myriad Pro" pitchFamily="34" charset="0"/>
              </a:rPr>
              <a:t>формалізацію</a:t>
            </a:r>
            <a:r>
              <a:rPr lang="ru-RU" altLang="en-US" sz="2000" dirty="0">
                <a:solidFill>
                  <a:srgbClr val="211D1E"/>
                </a:solidFill>
                <a:latin typeface="Myriad Pro" pitchFamily="34" charset="0"/>
              </a:rPr>
              <a:t> процедур і </a:t>
            </a:r>
            <a:r>
              <a:rPr lang="ru-RU" altLang="en-US" sz="2000" dirty="0" err="1">
                <a:solidFill>
                  <a:srgbClr val="211D1E"/>
                </a:solidFill>
                <a:latin typeface="Myriad Pro" pitchFamily="34" charset="0"/>
              </a:rPr>
              <a:t>розробку</a:t>
            </a:r>
            <a:r>
              <a:rPr lang="ru-RU" altLang="en-US" sz="2000" dirty="0">
                <a:solidFill>
                  <a:srgbClr val="211D1E"/>
                </a:solidFill>
                <a:latin typeface="Myriad Pro" pitchFamily="34" charset="0"/>
              </a:rPr>
              <a:t> </a:t>
            </a:r>
            <a:r>
              <a:rPr lang="ru-RU" altLang="en-US" sz="2000" dirty="0" err="1">
                <a:solidFill>
                  <a:srgbClr val="211D1E"/>
                </a:solidFill>
                <a:latin typeface="Myriad Pro" pitchFamily="34" charset="0"/>
              </a:rPr>
              <a:t>шаблонів</a:t>
            </a:r>
            <a:r>
              <a:rPr lang="ru-RU" altLang="en-US" sz="2000" dirty="0">
                <a:solidFill>
                  <a:srgbClr val="211D1E"/>
                </a:solidFill>
                <a:latin typeface="Myriad Pro" pitchFamily="34" charset="0"/>
              </a:rPr>
              <a:t> </a:t>
            </a:r>
            <a:r>
              <a:rPr lang="uk-UA" altLang="en-US" sz="2000" dirty="0">
                <a:solidFill>
                  <a:srgbClr val="211D1E"/>
                </a:solidFill>
                <a:latin typeface="Myriad Pro" pitchFamily="34" charset="0"/>
              </a:rPr>
              <a:t>координації</a:t>
            </a:r>
            <a:r>
              <a:rPr lang="ru-RU" altLang="en-US" sz="2000" dirty="0">
                <a:solidFill>
                  <a:srgbClr val="211D1E"/>
                </a:solidFill>
                <a:latin typeface="Myriad Pro" pitchFamily="34" charset="0"/>
              </a:rPr>
              <a:t>, </a:t>
            </a:r>
            <a:r>
              <a:rPr lang="ru-RU" altLang="en-US" sz="2000" dirty="0" err="1">
                <a:solidFill>
                  <a:srgbClr val="211D1E"/>
                </a:solidFill>
                <a:latin typeface="Myriad Pro" pitchFamily="34" charset="0"/>
              </a:rPr>
              <a:t>управління</a:t>
            </a:r>
            <a:r>
              <a:rPr lang="ru-RU" altLang="en-US" sz="2000" dirty="0">
                <a:solidFill>
                  <a:srgbClr val="211D1E"/>
                </a:solidFill>
                <a:latin typeface="Myriad Pro" pitchFamily="34" charset="0"/>
              </a:rPr>
              <a:t> та </a:t>
            </a:r>
            <a:r>
              <a:rPr lang="ru-RU" altLang="en-US" sz="2000" dirty="0" err="1">
                <a:solidFill>
                  <a:srgbClr val="211D1E"/>
                </a:solidFill>
                <a:latin typeface="Myriad Pro" pitchFamily="34" charset="0"/>
              </a:rPr>
              <a:t>фінансування</a:t>
            </a:r>
            <a:r>
              <a:rPr lang="ru-RU" altLang="en-US" sz="2000" dirty="0">
                <a:solidFill>
                  <a:srgbClr val="211D1E"/>
                </a:solidFill>
                <a:latin typeface="Myriad Pro" pitchFamily="34" charset="0"/>
              </a:rPr>
              <a:t>; </a:t>
            </a:r>
          </a:p>
          <a:p>
            <a:pPr>
              <a:spcBef>
                <a:spcPct val="0"/>
              </a:spcBef>
              <a:buFontTx/>
              <a:buNone/>
            </a:pPr>
            <a:r>
              <a:rPr lang="ru-RU" altLang="en-US" sz="2000" dirty="0">
                <a:solidFill>
                  <a:srgbClr val="211D1E"/>
                </a:solidFill>
                <a:latin typeface="Myriad Pro" pitchFamily="34" charset="0"/>
              </a:rPr>
              <a:t>- </a:t>
            </a:r>
            <a:r>
              <a:rPr lang="ru-RU" altLang="en-US" sz="2000" dirty="0" err="1">
                <a:solidFill>
                  <a:srgbClr val="211D1E"/>
                </a:solidFill>
                <a:latin typeface="Myriad Pro" pitchFamily="34" charset="0"/>
              </a:rPr>
              <a:t>визначення</a:t>
            </a:r>
            <a:r>
              <a:rPr lang="ru-RU" altLang="en-US" sz="2000" dirty="0">
                <a:solidFill>
                  <a:srgbClr val="211D1E"/>
                </a:solidFill>
                <a:latin typeface="Myriad Pro" pitchFamily="34" charset="0"/>
              </a:rPr>
              <a:t> </a:t>
            </a:r>
            <a:r>
              <a:rPr lang="ru-RU" altLang="en-US" sz="2000" dirty="0" err="1">
                <a:solidFill>
                  <a:srgbClr val="211D1E"/>
                </a:solidFill>
                <a:latin typeface="Myriad Pro" pitchFamily="34" charset="0"/>
              </a:rPr>
              <a:t>компетенцій</a:t>
            </a:r>
            <a:r>
              <a:rPr lang="ru-RU" altLang="en-US" sz="2000" dirty="0">
                <a:solidFill>
                  <a:srgbClr val="211D1E"/>
                </a:solidFill>
                <a:latin typeface="Myriad Pro" pitchFamily="34" charset="0"/>
              </a:rPr>
              <a:t> та </a:t>
            </a:r>
            <a:r>
              <a:rPr lang="ru-RU" altLang="en-US" sz="2000" dirty="0" err="1">
                <a:solidFill>
                  <a:srgbClr val="211D1E"/>
                </a:solidFill>
                <a:latin typeface="Myriad Pro" pitchFamily="34" charset="0"/>
              </a:rPr>
              <a:t>формування</a:t>
            </a:r>
            <a:r>
              <a:rPr lang="ru-RU" altLang="en-US" sz="2000" dirty="0">
                <a:solidFill>
                  <a:srgbClr val="211D1E"/>
                </a:solidFill>
                <a:latin typeface="Myriad Pro" pitchFamily="34" charset="0"/>
              </a:rPr>
              <a:t> </a:t>
            </a:r>
            <a:r>
              <a:rPr lang="ru-RU" altLang="en-US" sz="2000" dirty="0" err="1">
                <a:solidFill>
                  <a:srgbClr val="211D1E"/>
                </a:solidFill>
                <a:latin typeface="Myriad Pro" pitchFamily="34" charset="0"/>
              </a:rPr>
              <a:t>вмінь</a:t>
            </a:r>
            <a:r>
              <a:rPr lang="ru-RU" altLang="en-US" sz="2000" dirty="0">
                <a:solidFill>
                  <a:srgbClr val="211D1E"/>
                </a:solidFill>
                <a:latin typeface="Myriad Pro" pitchFamily="34" charset="0"/>
              </a:rPr>
              <a:t>.</a:t>
            </a:r>
          </a:p>
        </p:txBody>
      </p:sp>
      <p:pic>
        <p:nvPicPr>
          <p:cNvPr id="8197" name="Рисунок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3116" y="1628800"/>
            <a:ext cx="4592638" cy="1544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6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388" y="150813"/>
            <a:ext cx="8137525" cy="4770537"/>
          </a:xfrm>
          <a:prstGeom prst="rect">
            <a:avLst/>
          </a:prstGeom>
        </p:spPr>
        <p:txBody>
          <a:bodyPr>
            <a:spAutoFit/>
          </a:bodyPr>
          <a:lstStyle/>
          <a:p>
            <a:pPr algn="just">
              <a:defRPr/>
            </a:pPr>
            <a:r>
              <a:rPr lang="uk-UA" sz="1600" dirty="0">
                <a:solidFill>
                  <a:srgbClr val="211D1E"/>
                </a:solidFill>
                <a:latin typeface="Myriad Pro" panose="020B0503030403020204" pitchFamily="34" charset="0"/>
                <a:cs typeface="Arial" panose="020B0604020202020204" pitchFamily="34" charset="0"/>
              </a:rPr>
              <a:t>У публічній сфері для управління проектами використовують методологію </a:t>
            </a:r>
            <a:r>
              <a:rPr lang="uk-UA" sz="1600" i="1" dirty="0">
                <a:solidFill>
                  <a:srgbClr val="211D1E"/>
                </a:solidFill>
                <a:latin typeface="Myriad Pro" panose="020B0503030403020204" pitchFamily="34" charset="0"/>
                <a:cs typeface="Arial" panose="020B0604020202020204" pitchFamily="34" charset="0"/>
              </a:rPr>
              <a:t>управління проектним циклом</a:t>
            </a:r>
            <a:r>
              <a:rPr lang="uk-UA" sz="1600" dirty="0">
                <a:solidFill>
                  <a:srgbClr val="211D1E"/>
                </a:solidFill>
                <a:latin typeface="Myriad Pro" panose="020B0503030403020204" pitchFamily="34" charset="0"/>
                <a:cs typeface="Arial" panose="020B0604020202020204" pitchFamily="34" charset="0"/>
              </a:rPr>
              <a:t>, яка прийнята Європейською комісією у 1992 році (див. Керівництво з управління проектним циклом, 2004 р.). </a:t>
            </a:r>
          </a:p>
          <a:p>
            <a:pPr algn="just">
              <a:defRPr/>
            </a:pPr>
            <a:endParaRPr lang="uk-UA" sz="1600" dirty="0">
              <a:solidFill>
                <a:srgbClr val="211D1E"/>
              </a:solidFill>
              <a:latin typeface="Myriad Pro" panose="020B0503030403020204" pitchFamily="34" charset="0"/>
              <a:cs typeface="Arial" panose="020B0604020202020204" pitchFamily="34" charset="0"/>
            </a:endParaRPr>
          </a:p>
          <a:p>
            <a:pPr algn="just">
              <a:defRPr/>
            </a:pPr>
            <a:r>
              <a:rPr lang="uk-UA" sz="1600" dirty="0">
                <a:solidFill>
                  <a:srgbClr val="211D1E"/>
                </a:solidFill>
                <a:latin typeface="Myriad Pro" panose="020B0503030403020204" pitchFamily="34" charset="0"/>
                <a:cs typeface="Arial" panose="020B0604020202020204" pitchFamily="34" charset="0"/>
              </a:rPr>
              <a:t>Згідно з цією методологією процеси управління проектом утворюють проектний цикл, який складається з шести етапів: </a:t>
            </a:r>
          </a:p>
          <a:p>
            <a:pPr algn="just">
              <a:defRPr/>
            </a:pPr>
            <a:endParaRPr lang="uk-UA" sz="1600" dirty="0">
              <a:solidFill>
                <a:srgbClr val="211D1E"/>
              </a:solidFill>
              <a:latin typeface="Myriad Pro" panose="020B0503030403020204" pitchFamily="34" charset="0"/>
              <a:cs typeface="Arial" panose="020B0604020202020204" pitchFamily="34" charset="0"/>
            </a:endParaRPr>
          </a:p>
          <a:p>
            <a:pPr>
              <a:defRPr/>
            </a:pPr>
            <a:r>
              <a:rPr lang="uk-UA" sz="1600" dirty="0">
                <a:solidFill>
                  <a:srgbClr val="211D1E"/>
                </a:solidFill>
                <a:latin typeface="Myriad Pro" panose="020B0503030403020204" pitchFamily="34" charset="0"/>
                <a:cs typeface="Arial" panose="020B0604020202020204" pitchFamily="34" charset="0"/>
              </a:rPr>
              <a:t>- програмування; </a:t>
            </a:r>
          </a:p>
          <a:p>
            <a:pPr>
              <a:defRPr/>
            </a:pPr>
            <a:r>
              <a:rPr lang="ru-RU" sz="1600" dirty="0">
                <a:cs typeface="Arial" panose="020B0604020202020204" pitchFamily="34" charset="0"/>
              </a:rPr>
              <a:t>(</a:t>
            </a:r>
            <a:r>
              <a:rPr lang="ru-RU" sz="1600" dirty="0" err="1">
                <a:cs typeface="Arial" panose="020B0604020202020204" pitchFamily="34" charset="0"/>
              </a:rPr>
              <a:t>визначається</a:t>
            </a:r>
            <a:r>
              <a:rPr lang="ru-RU" sz="1600" dirty="0">
                <a:cs typeface="Arial" panose="020B0604020202020204" pitchFamily="34" charset="0"/>
              </a:rPr>
              <a:t> </a:t>
            </a:r>
            <a:r>
              <a:rPr lang="ru-RU" sz="1600" dirty="0" err="1">
                <a:cs typeface="Arial" panose="020B0604020202020204" pitchFamily="34" charset="0"/>
              </a:rPr>
              <a:t>проблемне</a:t>
            </a:r>
            <a:r>
              <a:rPr lang="ru-RU" sz="1600" dirty="0">
                <a:cs typeface="Arial" panose="020B0604020202020204" pitchFamily="34" charset="0"/>
              </a:rPr>
              <a:t> поле) </a:t>
            </a:r>
            <a:endParaRPr lang="uk-UA" sz="1600" dirty="0">
              <a:solidFill>
                <a:srgbClr val="211D1E"/>
              </a:solidFill>
              <a:latin typeface="Myriad Pro" panose="020B0503030403020204" pitchFamily="34" charset="0"/>
              <a:cs typeface="Arial" panose="020B0604020202020204" pitchFamily="34" charset="0"/>
            </a:endParaRPr>
          </a:p>
          <a:p>
            <a:pPr>
              <a:defRPr/>
            </a:pPr>
            <a:r>
              <a:rPr lang="uk-UA" sz="1600" dirty="0">
                <a:solidFill>
                  <a:srgbClr val="211D1E"/>
                </a:solidFill>
                <a:latin typeface="Myriad Pro" panose="020B0503030403020204" pitchFamily="34" charset="0"/>
                <a:cs typeface="Arial" panose="020B0604020202020204" pitchFamily="34" charset="0"/>
              </a:rPr>
              <a:t>- </a:t>
            </a:r>
            <a:r>
              <a:rPr lang="uk-UA" sz="1600" b="1" i="1" dirty="0">
                <a:solidFill>
                  <a:srgbClr val="211D1E"/>
                </a:solidFill>
                <a:latin typeface="Myriad Pro" panose="020B0503030403020204" pitchFamily="34" charset="0"/>
                <a:cs typeface="Arial" panose="020B0604020202020204" pitchFamily="34" charset="0"/>
              </a:rPr>
              <a:t>ідентифікація</a:t>
            </a:r>
            <a:r>
              <a:rPr lang="uk-UA" sz="1600" dirty="0">
                <a:solidFill>
                  <a:srgbClr val="211D1E"/>
                </a:solidFill>
                <a:latin typeface="Myriad Pro" panose="020B0503030403020204" pitchFamily="34" charset="0"/>
                <a:cs typeface="Arial" panose="020B0604020202020204" pitchFamily="34" charset="0"/>
              </a:rPr>
              <a:t>; </a:t>
            </a:r>
          </a:p>
          <a:p>
            <a:pPr>
              <a:defRPr/>
            </a:pPr>
            <a:r>
              <a:rPr lang="ru-RU" sz="1600" dirty="0">
                <a:cs typeface="Arial" panose="020B0604020202020204" pitchFamily="34" charset="0"/>
              </a:rPr>
              <a:t>(</a:t>
            </a:r>
            <a:r>
              <a:rPr lang="ru-RU" sz="1600" dirty="0" err="1">
                <a:cs typeface="Arial" panose="020B0604020202020204" pitchFamily="34" charset="0"/>
              </a:rPr>
              <a:t>формулювання</a:t>
            </a:r>
            <a:r>
              <a:rPr lang="ru-RU" sz="1600" dirty="0">
                <a:cs typeface="Arial" panose="020B0604020202020204" pitchFamily="34" charset="0"/>
              </a:rPr>
              <a:t> </a:t>
            </a:r>
            <a:r>
              <a:rPr lang="ru-RU" sz="1600" dirty="0" err="1">
                <a:cs typeface="Arial" panose="020B0604020202020204" pitchFamily="34" charset="0"/>
              </a:rPr>
              <a:t>ідей</a:t>
            </a:r>
            <a:r>
              <a:rPr lang="ru-RU" sz="1600" dirty="0">
                <a:cs typeface="Arial" panose="020B0604020202020204" pitchFamily="34" charset="0"/>
              </a:rPr>
              <a:t> (</a:t>
            </a:r>
            <a:r>
              <a:rPr lang="ru-RU" sz="1600" dirty="0" err="1">
                <a:cs typeface="Arial" panose="020B0604020202020204" pitchFamily="34" charset="0"/>
              </a:rPr>
              <a:t>варіантів</a:t>
            </a:r>
            <a:r>
              <a:rPr lang="ru-RU" sz="1600" dirty="0">
                <a:cs typeface="Arial" panose="020B0604020202020204" pitchFamily="34" charset="0"/>
              </a:rPr>
              <a:t>) проекту) </a:t>
            </a:r>
            <a:endParaRPr lang="uk-UA" sz="1600" dirty="0">
              <a:solidFill>
                <a:srgbClr val="211D1E"/>
              </a:solidFill>
              <a:latin typeface="Myriad Pro" panose="020B0503030403020204" pitchFamily="34" charset="0"/>
              <a:cs typeface="Arial" panose="020B0604020202020204" pitchFamily="34" charset="0"/>
            </a:endParaRPr>
          </a:p>
          <a:p>
            <a:pPr>
              <a:defRPr/>
            </a:pPr>
            <a:r>
              <a:rPr lang="uk-UA" sz="1600" dirty="0">
                <a:solidFill>
                  <a:srgbClr val="211D1E"/>
                </a:solidFill>
                <a:latin typeface="Myriad Pro" panose="020B0503030403020204" pitchFamily="34" charset="0"/>
                <a:cs typeface="Arial" panose="020B0604020202020204" pitchFamily="34" charset="0"/>
              </a:rPr>
              <a:t>- </a:t>
            </a:r>
            <a:r>
              <a:rPr lang="uk-UA" sz="1600" b="1" i="1" dirty="0">
                <a:solidFill>
                  <a:srgbClr val="211D1E"/>
                </a:solidFill>
                <a:latin typeface="Myriad Pro" panose="020B0503030403020204" pitchFamily="34" charset="0"/>
                <a:cs typeface="Arial" panose="020B0604020202020204" pitchFamily="34" charset="0"/>
              </a:rPr>
              <a:t>формулювання</a:t>
            </a:r>
            <a:r>
              <a:rPr lang="uk-UA" sz="1600" dirty="0">
                <a:solidFill>
                  <a:srgbClr val="211D1E"/>
                </a:solidFill>
                <a:latin typeface="Myriad Pro" panose="020B0503030403020204" pitchFamily="34" charset="0"/>
                <a:cs typeface="Arial" panose="020B0604020202020204" pitchFamily="34" charset="0"/>
              </a:rPr>
              <a:t>; </a:t>
            </a:r>
          </a:p>
          <a:p>
            <a:pPr>
              <a:defRPr/>
            </a:pPr>
            <a:r>
              <a:rPr lang="ru-RU" sz="1600" dirty="0">
                <a:cs typeface="Arial" panose="020B0604020202020204" pitchFamily="34" charset="0"/>
              </a:rPr>
              <a:t>(</a:t>
            </a:r>
            <a:r>
              <a:rPr lang="ru-RU" sz="1600" dirty="0" err="1">
                <a:cs typeface="Arial" panose="020B0604020202020204" pitchFamily="34" charset="0"/>
              </a:rPr>
              <a:t>ідеї</a:t>
            </a:r>
            <a:r>
              <a:rPr lang="ru-RU" sz="1600" dirty="0">
                <a:cs typeface="Arial" panose="020B0604020202020204" pitchFamily="34" charset="0"/>
              </a:rPr>
              <a:t> </a:t>
            </a:r>
            <a:r>
              <a:rPr lang="ru-RU" sz="1600" dirty="0" err="1">
                <a:cs typeface="Arial" panose="020B0604020202020204" pitchFamily="34" charset="0"/>
              </a:rPr>
              <a:t>розробляються</a:t>
            </a:r>
            <a:r>
              <a:rPr lang="ru-RU" sz="1600" dirty="0">
                <a:cs typeface="Arial" panose="020B0604020202020204" pitchFamily="34" charset="0"/>
              </a:rPr>
              <a:t> до стану плану </a:t>
            </a:r>
            <a:r>
              <a:rPr lang="ru-RU" sz="1600" dirty="0" err="1">
                <a:cs typeface="Arial" panose="020B0604020202020204" pitchFamily="34" charset="0"/>
              </a:rPr>
              <a:t>заходів</a:t>
            </a:r>
            <a:r>
              <a:rPr lang="ru-RU" sz="1600" dirty="0">
                <a:cs typeface="Arial" panose="020B0604020202020204" pitchFamily="34" charset="0"/>
              </a:rPr>
              <a:t> і </a:t>
            </a:r>
            <a:r>
              <a:rPr lang="ru-RU" sz="1600" dirty="0" err="1">
                <a:cs typeface="Arial" panose="020B0604020202020204" pitchFamily="34" charset="0"/>
              </a:rPr>
              <a:t>дій</a:t>
            </a:r>
            <a:r>
              <a:rPr lang="ru-RU" sz="1600" dirty="0">
                <a:cs typeface="Arial" panose="020B0604020202020204" pitchFamily="34" charset="0"/>
              </a:rPr>
              <a:t>) </a:t>
            </a:r>
            <a:endParaRPr lang="uk-UA" sz="1600" dirty="0">
              <a:solidFill>
                <a:srgbClr val="211D1E"/>
              </a:solidFill>
              <a:latin typeface="Myriad Pro" panose="020B0503030403020204" pitchFamily="34" charset="0"/>
              <a:cs typeface="Arial" panose="020B0604020202020204" pitchFamily="34" charset="0"/>
            </a:endParaRPr>
          </a:p>
          <a:p>
            <a:pPr>
              <a:defRPr/>
            </a:pPr>
            <a:r>
              <a:rPr lang="uk-UA" sz="1600" dirty="0">
                <a:solidFill>
                  <a:srgbClr val="211D1E"/>
                </a:solidFill>
                <a:latin typeface="Myriad Pro" panose="020B0503030403020204" pitchFamily="34" charset="0"/>
                <a:cs typeface="Arial" panose="020B0604020202020204" pitchFamily="34" charset="0"/>
              </a:rPr>
              <a:t>- </a:t>
            </a:r>
            <a:r>
              <a:rPr lang="uk-UA" sz="1600" b="1" i="1" dirty="0">
                <a:solidFill>
                  <a:srgbClr val="211D1E"/>
                </a:solidFill>
                <a:latin typeface="Myriad Pro" panose="020B0503030403020204" pitchFamily="34" charset="0"/>
                <a:cs typeface="Arial" panose="020B0604020202020204" pitchFamily="34" charset="0"/>
              </a:rPr>
              <a:t>фінансування</a:t>
            </a:r>
            <a:r>
              <a:rPr lang="uk-UA" sz="1600" dirty="0">
                <a:solidFill>
                  <a:srgbClr val="211D1E"/>
                </a:solidFill>
                <a:latin typeface="Myriad Pro" panose="020B0503030403020204" pitchFamily="34" charset="0"/>
                <a:cs typeface="Arial" panose="020B0604020202020204" pitchFamily="34" charset="0"/>
              </a:rPr>
              <a:t>; </a:t>
            </a:r>
          </a:p>
          <a:p>
            <a:pPr>
              <a:defRPr/>
            </a:pPr>
            <a:r>
              <a:rPr lang="ru-RU" sz="1600" dirty="0">
                <a:cs typeface="Arial" panose="020B0604020202020204" pitchFamily="34" charset="0"/>
              </a:rPr>
              <a:t>(</a:t>
            </a:r>
            <a:r>
              <a:rPr lang="ru-RU" sz="1600" dirty="0" err="1">
                <a:cs typeface="Arial" panose="020B0604020202020204" pitchFamily="34" charset="0"/>
              </a:rPr>
              <a:t>розгляд</a:t>
            </a:r>
            <a:r>
              <a:rPr lang="ru-RU" sz="1600" dirty="0">
                <a:cs typeface="Arial" panose="020B0604020202020204" pitchFamily="34" charset="0"/>
              </a:rPr>
              <a:t> </a:t>
            </a:r>
            <a:r>
              <a:rPr lang="ru-RU" sz="1600" dirty="0" err="1">
                <a:cs typeface="Arial" panose="020B0604020202020204" pitchFamily="34" charset="0"/>
              </a:rPr>
              <a:t>фінї</a:t>
            </a:r>
            <a:r>
              <a:rPr lang="ru-RU" sz="1600" dirty="0">
                <a:cs typeface="Arial" panose="020B0604020202020204" pitchFamily="34" charset="0"/>
              </a:rPr>
              <a:t> </a:t>
            </a:r>
            <a:r>
              <a:rPr lang="ru-RU" sz="1600" dirty="0" err="1">
                <a:cs typeface="Arial" panose="020B0604020202020204" pitchFamily="34" charset="0"/>
              </a:rPr>
              <a:t>пропозиції</a:t>
            </a:r>
            <a:r>
              <a:rPr lang="ru-RU" sz="1600" dirty="0">
                <a:cs typeface="Arial" panose="020B0604020202020204" pitchFamily="34" charset="0"/>
              </a:rPr>
              <a:t>, </a:t>
            </a:r>
            <a:r>
              <a:rPr lang="ru-RU" sz="1600" dirty="0" err="1">
                <a:cs typeface="Arial" panose="020B0604020202020204" pitchFamily="34" charset="0"/>
              </a:rPr>
              <a:t>рішення</a:t>
            </a:r>
            <a:r>
              <a:rPr lang="ru-RU" sz="1600" dirty="0">
                <a:cs typeface="Arial" panose="020B0604020202020204" pitchFamily="34" charset="0"/>
              </a:rPr>
              <a:t> про </a:t>
            </a:r>
            <a:r>
              <a:rPr lang="ru-RU" sz="1600" dirty="0" err="1">
                <a:cs typeface="Arial" panose="020B0604020202020204" pitchFamily="34" charset="0"/>
              </a:rPr>
              <a:t>фін-ня</a:t>
            </a:r>
            <a:r>
              <a:rPr lang="ru-RU" sz="1600" dirty="0">
                <a:cs typeface="Arial" panose="020B0604020202020204" pitchFamily="34" charset="0"/>
              </a:rPr>
              <a:t>) </a:t>
            </a:r>
            <a:endParaRPr lang="uk-UA" sz="1600" dirty="0">
              <a:solidFill>
                <a:srgbClr val="211D1E"/>
              </a:solidFill>
              <a:latin typeface="Myriad Pro" panose="020B0503030403020204" pitchFamily="34" charset="0"/>
              <a:cs typeface="Arial" panose="020B0604020202020204" pitchFamily="34" charset="0"/>
            </a:endParaRPr>
          </a:p>
          <a:p>
            <a:pPr>
              <a:defRPr/>
            </a:pPr>
            <a:r>
              <a:rPr lang="uk-UA" sz="1600" dirty="0">
                <a:solidFill>
                  <a:srgbClr val="211D1E"/>
                </a:solidFill>
                <a:latin typeface="Myriad Pro" panose="020B0503030403020204" pitchFamily="34" charset="0"/>
                <a:cs typeface="Arial" panose="020B0604020202020204" pitchFamily="34" charset="0"/>
              </a:rPr>
              <a:t>- </a:t>
            </a:r>
            <a:r>
              <a:rPr lang="uk-UA" sz="1600" b="1" i="1" dirty="0">
                <a:solidFill>
                  <a:srgbClr val="211D1E"/>
                </a:solidFill>
                <a:latin typeface="Myriad Pro" panose="020B0503030403020204" pitchFamily="34" charset="0"/>
                <a:cs typeface="Arial" panose="020B0604020202020204" pitchFamily="34" charset="0"/>
              </a:rPr>
              <a:t>впровадження</a:t>
            </a:r>
            <a:r>
              <a:rPr lang="uk-UA" sz="1600" dirty="0">
                <a:solidFill>
                  <a:srgbClr val="211D1E"/>
                </a:solidFill>
                <a:latin typeface="Myriad Pro" panose="020B0503030403020204" pitchFamily="34" charset="0"/>
                <a:cs typeface="Arial" panose="020B0604020202020204" pitchFamily="34" charset="0"/>
              </a:rPr>
              <a:t>; </a:t>
            </a:r>
          </a:p>
          <a:p>
            <a:pPr>
              <a:defRPr/>
            </a:pPr>
            <a:r>
              <a:rPr lang="ru-RU" sz="1600" dirty="0">
                <a:cs typeface="Arial" panose="020B0604020202020204" pitchFamily="34" charset="0"/>
              </a:rPr>
              <a:t>(</a:t>
            </a:r>
            <a:r>
              <a:rPr lang="ru-RU" sz="1600" dirty="0" err="1">
                <a:cs typeface="Arial" panose="020B0604020202020204" pitchFamily="34" charset="0"/>
              </a:rPr>
              <a:t>досягнення</a:t>
            </a:r>
            <a:r>
              <a:rPr lang="ru-RU" sz="1600" dirty="0">
                <a:cs typeface="Arial" panose="020B0604020202020204" pitchFamily="34" charset="0"/>
              </a:rPr>
              <a:t> </a:t>
            </a:r>
            <a:r>
              <a:rPr lang="ru-RU" sz="1600" dirty="0" err="1">
                <a:cs typeface="Arial" panose="020B0604020202020204" pitchFamily="34" charset="0"/>
              </a:rPr>
              <a:t>запланованої</a:t>
            </a:r>
            <a:r>
              <a:rPr lang="ru-RU" sz="1600" dirty="0">
                <a:cs typeface="Arial" panose="020B0604020202020204" pitchFamily="34" charset="0"/>
              </a:rPr>
              <a:t> мети) </a:t>
            </a:r>
            <a:endParaRPr lang="uk-UA" sz="1600" dirty="0">
              <a:solidFill>
                <a:srgbClr val="211D1E"/>
              </a:solidFill>
              <a:latin typeface="Myriad Pro" panose="020B0503030403020204" pitchFamily="34" charset="0"/>
              <a:cs typeface="Arial" panose="020B0604020202020204" pitchFamily="34" charset="0"/>
            </a:endParaRPr>
          </a:p>
          <a:p>
            <a:pPr marL="342900" indent="-342900">
              <a:buFontTx/>
              <a:buChar char="-"/>
              <a:defRPr/>
            </a:pPr>
            <a:r>
              <a:rPr lang="uk-UA" sz="1600" b="1" i="1" dirty="0">
                <a:solidFill>
                  <a:srgbClr val="211D1E"/>
                </a:solidFill>
                <a:latin typeface="Myriad Pro" panose="020B0503030403020204" pitchFamily="34" charset="0"/>
                <a:cs typeface="Arial" panose="020B0604020202020204" pitchFamily="34" charset="0"/>
              </a:rPr>
              <a:t>оцінювання та аудит</a:t>
            </a:r>
            <a:r>
              <a:rPr lang="uk-UA" sz="1600" dirty="0">
                <a:solidFill>
                  <a:srgbClr val="211D1E"/>
                </a:solidFill>
                <a:latin typeface="Myriad Pro" panose="020B0503030403020204" pitchFamily="34" charset="0"/>
                <a:cs typeface="Arial" panose="020B0604020202020204" pitchFamily="34" charset="0"/>
              </a:rPr>
              <a:t>.</a:t>
            </a:r>
          </a:p>
          <a:p>
            <a:pPr>
              <a:defRPr/>
            </a:pPr>
            <a:r>
              <a:rPr lang="ru-RU" sz="1600" dirty="0">
                <a:cs typeface="Arial" panose="020B0604020202020204" pitchFamily="34" charset="0"/>
              </a:rPr>
              <a:t>(</a:t>
            </a:r>
            <a:r>
              <a:rPr lang="ru-RU" sz="1600" dirty="0" err="1">
                <a:cs typeface="Arial" panose="020B0604020202020204" pitchFamily="34" charset="0"/>
              </a:rPr>
              <a:t>визначення</a:t>
            </a:r>
            <a:r>
              <a:rPr lang="ru-RU" sz="1600" dirty="0">
                <a:cs typeface="Arial" panose="020B0604020202020204" pitchFamily="34" charset="0"/>
              </a:rPr>
              <a:t> </a:t>
            </a:r>
            <a:r>
              <a:rPr lang="ru-RU" sz="1600" dirty="0" err="1">
                <a:cs typeface="Arial" panose="020B0604020202020204" pitchFamily="34" charset="0"/>
              </a:rPr>
              <a:t>досягнутого</a:t>
            </a:r>
            <a:r>
              <a:rPr lang="ru-RU" sz="1600" dirty="0">
                <a:cs typeface="Arial" panose="020B0604020202020204" pitchFamily="34" charset="0"/>
              </a:rPr>
              <a:t> </a:t>
            </a:r>
            <a:r>
              <a:rPr lang="ru-RU" sz="1600" dirty="0" err="1">
                <a:cs typeface="Arial" panose="020B0604020202020204" pitchFamily="34" charset="0"/>
              </a:rPr>
              <a:t>ефекту</a:t>
            </a:r>
            <a:r>
              <a:rPr lang="ru-RU" sz="1600" dirty="0">
                <a:cs typeface="Arial" panose="020B0604020202020204" pitchFamily="34" charset="0"/>
              </a:rPr>
              <a:t> проекту) </a:t>
            </a:r>
            <a:r>
              <a:rPr lang="uk-UA" sz="1600" dirty="0">
                <a:solidFill>
                  <a:srgbClr val="211D1E"/>
                </a:solidFill>
                <a:latin typeface="Myriad Pro" panose="020B0503030403020204" pitchFamily="34" charset="0"/>
                <a:cs typeface="Arial" panose="020B0604020202020204" pitchFamily="34" charset="0"/>
              </a:rPr>
              <a:t> </a:t>
            </a:r>
          </a:p>
        </p:txBody>
      </p:sp>
      <p:sp>
        <p:nvSpPr>
          <p:cNvPr id="9219" name="Прямоугольник 4"/>
          <p:cNvSpPr>
            <a:spLocks noChangeArrowheads="1"/>
          </p:cNvSpPr>
          <p:nvPr/>
        </p:nvSpPr>
        <p:spPr bwMode="auto">
          <a:xfrm>
            <a:off x="4860032" y="1628800"/>
            <a:ext cx="37084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uk-UA" altLang="en-US" sz="2000" dirty="0">
                <a:solidFill>
                  <a:schemeClr val="accent1"/>
                </a:solidFill>
                <a:latin typeface="Myriad Pro" pitchFamily="34" charset="0"/>
              </a:rPr>
              <a:t>В управлінні проектним циклом все розпочинається – з визначення проблеми, яку потрібно ідентифікувати та актуалізувати, тобто </a:t>
            </a:r>
            <a:r>
              <a:rPr lang="uk-UA" altLang="en-US" sz="2000" dirty="0" err="1">
                <a:solidFill>
                  <a:schemeClr val="accent1"/>
                </a:solidFill>
                <a:latin typeface="Myriad Pro" pitchFamily="34" charset="0"/>
              </a:rPr>
              <a:t>внести</a:t>
            </a:r>
            <a:r>
              <a:rPr lang="uk-UA" altLang="en-US" sz="2000" dirty="0">
                <a:solidFill>
                  <a:schemeClr val="accent1"/>
                </a:solidFill>
                <a:latin typeface="Myriad Pro" pitchFamily="34" charset="0"/>
              </a:rPr>
              <a:t> до урядового порядку денного, а вже потім розробляти альтернативні ідеї розв’язання цієї проблеми. </a:t>
            </a:r>
            <a:endParaRPr lang="uk-UA" altLang="en-US" sz="2000" dirty="0">
              <a:solidFill>
                <a:schemeClr val="accent1"/>
              </a:solidFill>
            </a:endParaRPr>
          </a:p>
        </p:txBody>
      </p:sp>
    </p:spTree>
    <p:extLst>
      <p:ext uri="{BB962C8B-B14F-4D97-AF65-F5344CB8AC3E}">
        <p14:creationId xmlns:p14="http://schemas.microsoft.com/office/powerpoint/2010/main" val="316211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1"/>
          <p:cNvSpPr>
            <a:spLocks noChangeArrowheads="1"/>
          </p:cNvSpPr>
          <p:nvPr/>
        </p:nvSpPr>
        <p:spPr bwMode="auto">
          <a:xfrm>
            <a:off x="900113" y="260350"/>
            <a:ext cx="7488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ru-RU" altLang="en-US" sz="1800" b="1">
                <a:solidFill>
                  <a:srgbClr val="000000"/>
                </a:solidFill>
                <a:latin typeface="Times New Roman" pitchFamily="18" charset="0"/>
                <a:cs typeface="Times New Roman" pitchFamily="18" charset="0"/>
              </a:rPr>
              <a:t>ОРГАНІЗАЦІЙНО-ПРАВОВІ ЗАСАДИ УПРАВЛІННЯ ПРОЕКТАМИ В ПУБЛІЧНІЙ СФЕРІ</a:t>
            </a:r>
            <a:endParaRPr lang="en-US" altLang="en-US" sz="1800"/>
          </a:p>
        </p:txBody>
      </p:sp>
      <p:sp>
        <p:nvSpPr>
          <p:cNvPr id="10243" name="Прямоугольник 2"/>
          <p:cNvSpPr>
            <a:spLocks noChangeArrowheads="1"/>
          </p:cNvSpPr>
          <p:nvPr/>
        </p:nvSpPr>
        <p:spPr bwMode="auto">
          <a:xfrm>
            <a:off x="395288" y="895350"/>
            <a:ext cx="8569325" cy="19383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uk-UA" altLang="en-US" sz="2400">
                <a:latin typeface="Times New Roman" pitchFamily="18" charset="0"/>
                <a:cs typeface="Times New Roman" pitchFamily="18" charset="0"/>
              </a:rPr>
              <a:t>В період адміністративних реформ значно зросла важливість успіху державних програм і політик, що безпосередньо дало поштовх для переходу на новий рівень ведення національних (урядових) проектів  – </a:t>
            </a:r>
            <a:r>
              <a:rPr lang="uk-UA" altLang="en-US" sz="2400" i="1">
                <a:latin typeface="Times New Roman" pitchFamily="18" charset="0"/>
                <a:cs typeface="Times New Roman" pitchFamily="18" charset="0"/>
              </a:rPr>
              <a:t>застосування методів, інструментів та технік проектного менеджменту. </a:t>
            </a:r>
            <a:endParaRPr lang="en-US" altLang="en-US" sz="2400"/>
          </a:p>
        </p:txBody>
      </p:sp>
      <p:sp>
        <p:nvSpPr>
          <p:cNvPr id="10244" name="Прямоугольник 3"/>
          <p:cNvSpPr>
            <a:spLocks noChangeArrowheads="1"/>
          </p:cNvSpPr>
          <p:nvPr/>
        </p:nvSpPr>
        <p:spPr bwMode="auto">
          <a:xfrm>
            <a:off x="395288" y="3141663"/>
            <a:ext cx="8562975" cy="193899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uk-UA" altLang="en-US" sz="2000">
                <a:latin typeface="Times New Roman" pitchFamily="18" charset="0"/>
                <a:cs typeface="Times New Roman" pitchFamily="18" charset="0"/>
              </a:rPr>
              <a:t>При запровадженні методології управління проектами в публічну сферу, не можна порівнювати державу з комерційною кампанією. </a:t>
            </a:r>
          </a:p>
          <a:p>
            <a:pPr>
              <a:spcBef>
                <a:spcPct val="0"/>
              </a:spcBef>
              <a:buFontTx/>
              <a:buNone/>
            </a:pPr>
            <a:r>
              <a:rPr lang="uk-UA" altLang="en-US" sz="2000">
                <a:latin typeface="Times New Roman" pitchFamily="18" charset="0"/>
                <a:cs typeface="Times New Roman" pitchFamily="18" charset="0"/>
              </a:rPr>
              <a:t>Організація управління державними програмами та проектами може здійснюватися по аналогії з приватним сектором, там де в відносинах між учасниками проектної діяльності тотожність можлива, а в яких ні – необхідно посилювати відмінності. </a:t>
            </a:r>
            <a:endParaRPr lang="en-US" altLang="en-US" sz="2000"/>
          </a:p>
        </p:txBody>
      </p:sp>
    </p:spTree>
    <p:extLst>
      <p:ext uri="{BB962C8B-B14F-4D97-AF65-F5344CB8AC3E}">
        <p14:creationId xmlns:p14="http://schemas.microsoft.com/office/powerpoint/2010/main" val="408706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539750" y="188913"/>
            <a:ext cx="82089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uk-UA" altLang="en-US" sz="2400" b="1" i="1">
                <a:latin typeface="Times New Roman" pitchFamily="18" charset="0"/>
                <a:cs typeface="Times New Roman" pitchFamily="18" charset="0"/>
              </a:rPr>
              <a:t>Принципові відмінності управління проектами та програмами в публічній сфері</a:t>
            </a:r>
            <a:endParaRPr lang="en-US" altLang="en-US" sz="2000">
              <a:latin typeface="Times New Roman" pitchFamily="18" charset="0"/>
              <a:cs typeface="Times New Roman" pitchFamily="18" charset="0"/>
            </a:endParaRPr>
          </a:p>
        </p:txBody>
      </p:sp>
      <p:sp>
        <p:nvSpPr>
          <p:cNvPr id="11267" name="Прямоугольник 2"/>
          <p:cNvSpPr>
            <a:spLocks noChangeArrowheads="1"/>
          </p:cNvSpPr>
          <p:nvPr/>
        </p:nvSpPr>
        <p:spPr bwMode="auto">
          <a:xfrm>
            <a:off x="539750" y="981075"/>
            <a:ext cx="8208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uk-UA" altLang="en-US" sz="2000" b="1">
                <a:latin typeface="Times New Roman" pitchFamily="18" charset="0"/>
                <a:cs typeface="Times New Roman" pitchFamily="18" charset="0"/>
              </a:rPr>
              <a:t>1</a:t>
            </a:r>
            <a:r>
              <a:rPr lang="uk-UA" altLang="en-US" sz="2000">
                <a:latin typeface="Times New Roman" pitchFamily="18" charset="0"/>
                <a:cs typeface="Times New Roman" pitchFamily="18" charset="0"/>
              </a:rPr>
              <a:t>. В державних програмах і проектах мета (найчастіше) – це </a:t>
            </a:r>
            <a:r>
              <a:rPr lang="uk-UA" altLang="en-US" sz="2000" b="1" i="1">
                <a:latin typeface="Times New Roman" pitchFamily="18" charset="0"/>
                <a:cs typeface="Times New Roman" pitchFamily="18" charset="0"/>
              </a:rPr>
              <a:t>створення нових інститутів та інфраструктури</a:t>
            </a:r>
            <a:endParaRPr lang="en-US" altLang="en-US" sz="2000"/>
          </a:p>
        </p:txBody>
      </p:sp>
      <p:sp>
        <p:nvSpPr>
          <p:cNvPr id="11268" name="Прямоугольник 3"/>
          <p:cNvSpPr>
            <a:spLocks noChangeArrowheads="1"/>
          </p:cNvSpPr>
          <p:nvPr/>
        </p:nvSpPr>
        <p:spPr bwMode="auto">
          <a:xfrm>
            <a:off x="530225" y="1811338"/>
            <a:ext cx="82089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uk-UA" altLang="en-US" sz="2000" b="1">
                <a:latin typeface="Times New Roman" pitchFamily="18" charset="0"/>
                <a:cs typeface="Times New Roman" pitchFamily="18" charset="0"/>
              </a:rPr>
              <a:t>2</a:t>
            </a:r>
            <a:r>
              <a:rPr lang="uk-UA" altLang="en-US" sz="2000">
                <a:latin typeface="Times New Roman" pitchFamily="18" charset="0"/>
                <a:cs typeface="Times New Roman" pitchFamily="18" charset="0"/>
              </a:rPr>
              <a:t>. При управлінні проектами та програмами в публічній сфері </a:t>
            </a:r>
            <a:r>
              <a:rPr lang="uk-UA" altLang="en-US" sz="2000" b="1" i="1">
                <a:latin typeface="Times New Roman" pitchFamily="18" charset="0"/>
                <a:cs typeface="Times New Roman" pitchFamily="18" charset="0"/>
              </a:rPr>
              <a:t>важлива цінність громадської участі </a:t>
            </a:r>
            <a:r>
              <a:rPr lang="uk-UA" altLang="en-US" sz="2000">
                <a:latin typeface="Times New Roman" pitchFamily="18" charset="0"/>
                <a:cs typeface="Times New Roman" pitchFamily="18" charset="0"/>
              </a:rPr>
              <a:t>у формуванні вимог до виконавчої влади (</a:t>
            </a:r>
            <a:r>
              <a:rPr lang="uk-UA" altLang="en-US" sz="2000" i="1">
                <a:latin typeface="Times New Roman" pitchFamily="18" charset="0"/>
                <a:cs typeface="Times New Roman" pitchFamily="18" charset="0"/>
              </a:rPr>
              <a:t>participation</a:t>
            </a:r>
            <a:r>
              <a:rPr lang="uk-UA" altLang="en-US" sz="2000">
                <a:latin typeface="Times New Roman" pitchFamily="18" charset="0"/>
                <a:cs typeface="Times New Roman" pitchFamily="18" charset="0"/>
              </a:rPr>
              <a:t>)</a:t>
            </a:r>
            <a:endParaRPr lang="en-US" altLang="en-US" sz="2000"/>
          </a:p>
        </p:txBody>
      </p:sp>
      <p:sp>
        <p:nvSpPr>
          <p:cNvPr id="11269" name="Прямоугольник 4"/>
          <p:cNvSpPr>
            <a:spLocks noChangeArrowheads="1"/>
          </p:cNvSpPr>
          <p:nvPr/>
        </p:nvSpPr>
        <p:spPr bwMode="auto">
          <a:xfrm>
            <a:off x="509588" y="2949575"/>
            <a:ext cx="8228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uk-UA" altLang="en-US" sz="1600" b="1" dirty="0">
                <a:latin typeface="Times New Roman" pitchFamily="18" charset="0"/>
                <a:cs typeface="Times New Roman" pitchFamily="18" charset="0"/>
              </a:rPr>
              <a:t>3</a:t>
            </a:r>
            <a:r>
              <a:rPr lang="uk-UA" altLang="en-US" sz="1600" dirty="0">
                <a:latin typeface="Times New Roman" pitchFamily="18" charset="0"/>
                <a:cs typeface="Times New Roman" pitchFamily="18" charset="0"/>
              </a:rPr>
              <a:t>. Одним із дієвих методів управління проектами в публічній сфері є </a:t>
            </a:r>
            <a:r>
              <a:rPr lang="uk-UA" altLang="en-US" sz="1600" b="1" i="1" dirty="0">
                <a:latin typeface="Times New Roman" pitchFamily="18" charset="0"/>
                <a:cs typeface="Times New Roman" pitchFamily="18" charset="0"/>
              </a:rPr>
              <a:t>державно-приватне партнерство (ДПП) </a:t>
            </a:r>
            <a:r>
              <a:rPr lang="uk-UA" altLang="en-US" sz="1600" dirty="0">
                <a:latin typeface="Times New Roman" pitchFamily="18" charset="0"/>
                <a:cs typeface="Times New Roman" pitchFamily="18" charset="0"/>
              </a:rPr>
              <a:t>– юридично обов’язковий для сторін контракт між особою приватного сектору  та державним органом (чи органом місцевого самоврядування), за яким приватний партнер зобов’язаний надавати публічні послуги, для чого приватний сектор повинен інвестувати певні власні ресурси (фінансові, технологічні, час і репутацію корпорації тощо), а також взяти на себе відповідальність за певні ризики надання таких послуг, при цьому оплата приватному партнеру здійснюється тільки в обмін на фактично надані послуги</a:t>
            </a:r>
            <a:endParaRPr lang="en-US" altLang="en-US" sz="1600" dirty="0"/>
          </a:p>
        </p:txBody>
      </p:sp>
    </p:spTree>
    <p:extLst>
      <p:ext uri="{BB962C8B-B14F-4D97-AF65-F5344CB8AC3E}">
        <p14:creationId xmlns:p14="http://schemas.microsoft.com/office/powerpoint/2010/main" val="383989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1"/>
          </p:nvPr>
        </p:nvSpPr>
        <p:spPr>
          <a:xfrm>
            <a:off x="822960" y="1097280"/>
            <a:ext cx="3200400" cy="1395616"/>
          </a:xfrm>
        </p:spPr>
        <p:txBody>
          <a:bodyPr>
            <a:normAutofit fontScale="55000" lnSpcReduction="20000"/>
          </a:bodyPr>
          <a:lstStyle/>
          <a:p>
            <a:pPr marL="0" algn="ctr"/>
            <a:r>
              <a:rPr lang="uk-UA" dirty="0"/>
              <a:t>«Викоренити корупцію можна завдяки системному підходу, що включає розслідування, притягнення до відповідальності та ефективні санкції.</a:t>
            </a:r>
            <a:r>
              <a:rPr lang="ru-RU" dirty="0"/>
              <a:t> Для </a:t>
            </a:r>
            <a:r>
              <a:rPr lang="ru-RU" dirty="0" err="1"/>
              <a:t>цього</a:t>
            </a:r>
            <a:r>
              <a:rPr lang="ru-RU" dirty="0"/>
              <a:t> і </a:t>
            </a:r>
            <a:r>
              <a:rPr lang="ru-RU" dirty="0" err="1"/>
              <a:t>потрібна</a:t>
            </a:r>
            <a:r>
              <a:rPr lang="ru-RU" dirty="0"/>
              <a:t> реформа </a:t>
            </a:r>
            <a:r>
              <a:rPr lang="ru-RU" dirty="0" err="1"/>
              <a:t>судочинства</a:t>
            </a:r>
            <a:r>
              <a:rPr lang="ru-RU" dirty="0"/>
              <a:t>.»</a:t>
            </a:r>
            <a:endParaRPr lang="uk-UA" dirty="0"/>
          </a:p>
        </p:txBody>
      </p:sp>
      <p:sp>
        <p:nvSpPr>
          <p:cNvPr id="5" name="Объект 4"/>
          <p:cNvSpPr>
            <a:spLocks noGrp="1"/>
          </p:cNvSpPr>
          <p:nvPr>
            <p:ph sz="half" idx="2"/>
          </p:nvPr>
        </p:nvSpPr>
        <p:spPr/>
        <p:txBody>
          <a:bodyPr>
            <a:normAutofit fontScale="55000" lnSpcReduction="20000"/>
          </a:bodyPr>
          <a:lstStyle/>
          <a:p>
            <a:pPr algn="ctr"/>
            <a:r>
              <a:rPr lang="ru-RU" dirty="0"/>
              <a:t>«У </a:t>
            </a:r>
            <a:r>
              <a:rPr lang="ru-RU" dirty="0" err="1"/>
              <a:t>сфері</a:t>
            </a:r>
            <a:r>
              <a:rPr lang="ru-RU" dirty="0"/>
              <a:t> </a:t>
            </a:r>
            <a:r>
              <a:rPr lang="ru-RU" dirty="0" err="1"/>
              <a:t>запобігання</a:t>
            </a:r>
            <a:r>
              <a:rPr lang="ru-RU" dirty="0"/>
              <a:t> та </a:t>
            </a:r>
            <a:r>
              <a:rPr lang="ru-RU" dirty="0" err="1"/>
              <a:t>боротьби</a:t>
            </a:r>
            <a:r>
              <a:rPr lang="ru-RU" dirty="0"/>
              <a:t> з </a:t>
            </a:r>
            <a:r>
              <a:rPr lang="ru-RU" dirty="0" err="1"/>
              <a:t>корупцією</a:t>
            </a:r>
            <a:r>
              <a:rPr lang="ru-RU" dirty="0"/>
              <a:t> я </a:t>
            </a:r>
            <a:r>
              <a:rPr lang="ru-RU" dirty="0" err="1"/>
              <a:t>високо</a:t>
            </a:r>
            <a:r>
              <a:rPr lang="ru-RU" dirty="0"/>
              <a:t> </a:t>
            </a:r>
            <a:r>
              <a:rPr lang="ru-RU" dirty="0" err="1"/>
              <a:t>оцінюю</a:t>
            </a:r>
            <a:r>
              <a:rPr lang="ru-RU" dirty="0"/>
              <a:t> </a:t>
            </a:r>
            <a:r>
              <a:rPr lang="ru-RU" dirty="0" err="1"/>
              <a:t>різні</a:t>
            </a:r>
            <a:r>
              <a:rPr lang="ru-RU" dirty="0"/>
              <a:t> </a:t>
            </a:r>
            <a:r>
              <a:rPr lang="ru-RU" dirty="0" err="1"/>
              <a:t>зусилля</a:t>
            </a:r>
            <a:r>
              <a:rPr lang="ru-RU" dirty="0"/>
              <a:t>, </a:t>
            </a:r>
            <a:r>
              <a:rPr lang="ru-RU" dirty="0" err="1"/>
              <a:t>докладені</a:t>
            </a:r>
            <a:r>
              <a:rPr lang="ru-RU" dirty="0"/>
              <a:t> в </a:t>
            </a:r>
            <a:r>
              <a:rPr lang="ru-RU" dirty="0" err="1"/>
              <a:t>останні</a:t>
            </a:r>
            <a:r>
              <a:rPr lang="ru-RU" dirty="0"/>
              <a:t> роки, </a:t>
            </a:r>
            <a:r>
              <a:rPr lang="ru-RU" dirty="0" err="1"/>
              <a:t>зокрема</a:t>
            </a:r>
            <a:r>
              <a:rPr lang="ru-RU" dirty="0"/>
              <a:t> </a:t>
            </a:r>
            <a:r>
              <a:rPr lang="ru-RU" dirty="0" err="1"/>
              <a:t>створення</a:t>
            </a:r>
            <a:r>
              <a:rPr lang="ru-RU" dirty="0"/>
              <a:t> </a:t>
            </a:r>
            <a:r>
              <a:rPr lang="ru-RU" dirty="0" err="1"/>
              <a:t>інституційної</a:t>
            </a:r>
            <a:r>
              <a:rPr lang="ru-RU" dirty="0"/>
              <a:t> </a:t>
            </a:r>
            <a:r>
              <a:rPr lang="ru-RU" dirty="0" err="1"/>
              <a:t>структури</a:t>
            </a:r>
            <a:r>
              <a:rPr lang="ru-RU" dirty="0"/>
              <a:t>, яка </a:t>
            </a:r>
            <a:r>
              <a:rPr lang="ru-RU" dirty="0" err="1"/>
              <a:t>охоплює</a:t>
            </a:r>
            <a:r>
              <a:rPr lang="ru-RU" dirty="0"/>
              <a:t> </a:t>
            </a:r>
            <a:r>
              <a:rPr lang="ru-RU" dirty="0" err="1"/>
              <a:t>деякі</a:t>
            </a:r>
            <a:r>
              <a:rPr lang="ru-RU" dirty="0"/>
              <a:t> критично </a:t>
            </a:r>
            <a:r>
              <a:rPr lang="ru-RU" dirty="0" err="1"/>
              <a:t>важливі</a:t>
            </a:r>
            <a:r>
              <a:rPr lang="ru-RU" dirty="0"/>
              <a:t> </a:t>
            </a:r>
            <a:r>
              <a:rPr lang="ru-RU" dirty="0" err="1"/>
              <a:t>сфери</a:t>
            </a:r>
            <a:r>
              <a:rPr lang="ru-RU" dirty="0"/>
              <a:t>. </a:t>
            </a:r>
            <a:r>
              <a:rPr lang="ru-RU" dirty="0" err="1"/>
              <a:t>Вказане</a:t>
            </a:r>
            <a:r>
              <a:rPr lang="ru-RU" dirty="0"/>
              <a:t> </a:t>
            </a:r>
            <a:r>
              <a:rPr lang="ru-RU" dirty="0" err="1"/>
              <a:t>включає</a:t>
            </a:r>
            <a:r>
              <a:rPr lang="ru-RU" dirty="0"/>
              <a:t> в себе закон про </a:t>
            </a:r>
            <a:r>
              <a:rPr lang="ru-RU" dirty="0" err="1"/>
              <a:t>запобігання</a:t>
            </a:r>
            <a:r>
              <a:rPr lang="ru-RU" dirty="0"/>
              <a:t> </a:t>
            </a:r>
            <a:r>
              <a:rPr lang="ru-RU" dirty="0" err="1">
                <a:hlinkClick r:id="rId2"/>
              </a:rPr>
              <a:t>корупції</a:t>
            </a:r>
            <a:r>
              <a:rPr lang="ru-RU" dirty="0"/>
              <a:t>, а </a:t>
            </a:r>
            <a:r>
              <a:rPr lang="ru-RU" dirty="0" err="1"/>
              <a:t>також</a:t>
            </a:r>
            <a:r>
              <a:rPr lang="ru-RU" dirty="0"/>
              <a:t> </a:t>
            </a:r>
            <a:r>
              <a:rPr lang="ru-RU" dirty="0" err="1"/>
              <a:t>створення</a:t>
            </a:r>
            <a:r>
              <a:rPr lang="ru-RU" dirty="0"/>
              <a:t> </a:t>
            </a:r>
            <a:r>
              <a:rPr lang="ru-RU" dirty="0" err="1"/>
              <a:t>Національного</a:t>
            </a:r>
            <a:r>
              <a:rPr lang="ru-RU" dirty="0"/>
              <a:t> агентства з </a:t>
            </a:r>
            <a:r>
              <a:rPr lang="ru-RU" dirty="0" err="1"/>
              <a:t>запобігання</a:t>
            </a:r>
            <a:r>
              <a:rPr lang="ru-RU" dirty="0"/>
              <a:t> </a:t>
            </a:r>
            <a:r>
              <a:rPr lang="ru-RU" dirty="0" err="1"/>
              <a:t>корупції</a:t>
            </a:r>
            <a:r>
              <a:rPr lang="ru-RU" dirty="0"/>
              <a:t> і </a:t>
            </a:r>
            <a:r>
              <a:rPr lang="ru-RU" dirty="0" err="1"/>
              <a:t>Національного</a:t>
            </a:r>
            <a:r>
              <a:rPr lang="ru-RU" dirty="0"/>
              <a:t> </a:t>
            </a:r>
            <a:r>
              <a:rPr lang="ru-RU" dirty="0" err="1"/>
              <a:t>антикорупційного</a:t>
            </a:r>
            <a:r>
              <a:rPr lang="ru-RU" dirty="0"/>
              <a:t> бюро.»</a:t>
            </a:r>
            <a:r>
              <a:rPr lang="uk-UA" i="1" dirty="0"/>
              <a:t> </a:t>
            </a:r>
          </a:p>
          <a:p>
            <a:pPr algn="r"/>
            <a:r>
              <a:rPr lang="uk-UA" b="0" i="1" dirty="0"/>
              <a:t>незалежний експерт ООН Хуан </a:t>
            </a:r>
            <a:r>
              <a:rPr lang="uk-UA" b="0" i="1" dirty="0" err="1"/>
              <a:t>Пабло</a:t>
            </a:r>
            <a:r>
              <a:rPr lang="uk-UA" b="0" i="1" dirty="0"/>
              <a:t> </a:t>
            </a:r>
            <a:r>
              <a:rPr lang="uk-UA" b="0" i="1" dirty="0" err="1"/>
              <a:t>Богославскі</a:t>
            </a:r>
            <a:endParaRPr lang="uk-UA" i="1" dirty="0"/>
          </a:p>
          <a:p>
            <a:endParaRPr lang="ru-RU" dirty="0"/>
          </a:p>
        </p:txBody>
      </p:sp>
      <p:sp>
        <p:nvSpPr>
          <p:cNvPr id="2" name="Заголовок 1"/>
          <p:cNvSpPr>
            <a:spLocks noGrp="1"/>
          </p:cNvSpPr>
          <p:nvPr>
            <p:ph type="title"/>
          </p:nvPr>
        </p:nvSpPr>
        <p:spPr/>
        <p:txBody>
          <a:bodyPr/>
          <a:lstStyle/>
          <a:p>
            <a:pPr algn="ctr"/>
            <a:r>
              <a:rPr lang="uk-UA" b="1" i="1" dirty="0"/>
              <a:t>2. Системний підхід до антикорупційної реформи</a:t>
            </a:r>
            <a:endParaRPr lang="ru-RU" b="1" i="1" dirty="0"/>
          </a:p>
        </p:txBody>
      </p:sp>
      <p:sp>
        <p:nvSpPr>
          <p:cNvPr id="6" name="AutoShape 2" descr="Чому в Україні процвітає корупція і що робити - Українська іде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524125"/>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8326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166</TotalTime>
  <Words>2274</Words>
  <Application>Microsoft Office PowerPoint</Application>
  <PresentationFormat>Экран (4:3)</PresentationFormat>
  <Paragraphs>142</Paragraphs>
  <Slides>29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29</vt:i4>
      </vt:variant>
    </vt:vector>
  </HeadingPairs>
  <TitlesOfParts>
    <vt:vector size="38" baseType="lpstr">
      <vt:lpstr>Arial</vt:lpstr>
      <vt:lpstr>Calibri</vt:lpstr>
      <vt:lpstr>Franklin Gothic Book</vt:lpstr>
      <vt:lpstr>Franklin Gothic Medium</vt:lpstr>
      <vt:lpstr>Myriad Pro</vt:lpstr>
      <vt:lpstr>Times New Roman</vt:lpstr>
      <vt:lpstr>Tunga</vt:lpstr>
      <vt:lpstr>Wingdings</vt:lpstr>
      <vt:lpstr>Углы</vt:lpstr>
      <vt:lpstr>ФОРМУВАННЯ АНТИКОРУПЦІЙНОЇ СВІДОМОСТІ ДЕРЖАВНОГО СЛУЖБОВЦЯ ТА ПОСАДОВОЇ ОСОБИ МІСЦЕВОГО САМОВРЯДУВАННЯ (Частина І)</vt:lpstr>
      <vt:lpstr>1. Реалізація антикорупційних проектів У ПУБЛІЧНОМУ УПРАВЛІННІ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Системний підхід до антикорупційної реформи</vt:lpstr>
      <vt:lpstr>Що таке системний підхід?</vt:lpstr>
      <vt:lpstr>Види юридичної відповідальності за корупційні правопорушення</vt:lpstr>
      <vt:lpstr>Додаткова інформація</vt:lpstr>
      <vt:lpstr>Презентация PowerPoint</vt:lpstr>
      <vt:lpstr>Додаткові джерела</vt:lpstr>
      <vt:lpstr>3. Антикорупційна політика та культура</vt:lpstr>
      <vt:lpstr>Більше інформації за посиланням http://www.kultura.org.ua/?p=1673</vt:lpstr>
      <vt:lpstr>Цікава інформація: https://vseosvita.ua/library/prezentacia-na-temu-lobiuvanna-interesiv-ta-korupcia-136440.html</vt:lpstr>
      <vt:lpstr>4. Державна безпека та протидія корупції</vt:lpstr>
      <vt:lpstr>Основні причини виникнення корупції:</vt:lpstr>
      <vt:lpstr>Презентация PowerPoint</vt:lpstr>
      <vt:lpstr>Презентация PowerPoint</vt:lpstr>
      <vt:lpstr>Презентация PowerPoint</vt:lpstr>
      <vt:lpstr>5. Антикорупційна політика на євроінтеграційному шляху України</vt:lpstr>
      <vt:lpstr>Чого вчить досвід ЄС?</vt:lpstr>
      <vt:lpstr>Презентация PowerPoint</vt:lpstr>
      <vt:lpstr>Презентация PowerPoint</vt:lpstr>
      <vt:lpstr>Презентация PowerPoint</vt:lpstr>
      <vt:lpstr>Джерела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ФОРМУВАННЯ АНТИКОРУПЦІЙНОЇ СВІДОМОСТІ ПРЕДСТАВНИКІВ КЕРІВНОГО СКЛАДУ ОРГАНІВ ОХОРОНИ ЗДОРОВ’Я (Частина І)</dc:title>
  <dc:creator>User</dc:creator>
  <cp:lastModifiedBy>Пользователь</cp:lastModifiedBy>
  <cp:revision>17</cp:revision>
  <dcterms:created xsi:type="dcterms:W3CDTF">2020-07-05T19:18:14Z</dcterms:created>
  <dcterms:modified xsi:type="dcterms:W3CDTF">2020-08-10T08:27:29Z</dcterms:modified>
</cp:coreProperties>
</file>